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notesSlides/notesSlide20.xml" ContentType="application/vnd.openxmlformats-officedocument.presentationml.notesSlide+xml"/>
  <Override PartName="/ppt/charts/chartEx1.xml" ContentType="application/vnd.ms-office.chartex+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notesSlides/notesSlide21.xml" ContentType="application/vnd.openxmlformats-officedocument.presentationml.notesSlide+xml"/>
  <Override PartName="/ppt/charts/chartEx2.xml" ContentType="application/vnd.ms-office.chartex+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29"/>
  </p:notesMasterIdLst>
  <p:handoutMasterIdLst>
    <p:handoutMasterId r:id="rId30"/>
  </p:handoutMasterIdLst>
  <p:sldIdLst>
    <p:sldId id="314" r:id="rId5"/>
    <p:sldId id="315" r:id="rId6"/>
    <p:sldId id="326" r:id="rId7"/>
    <p:sldId id="318" r:id="rId8"/>
    <p:sldId id="327" r:id="rId9"/>
    <p:sldId id="328" r:id="rId10"/>
    <p:sldId id="335" r:id="rId11"/>
    <p:sldId id="334" r:id="rId12"/>
    <p:sldId id="316" r:id="rId13"/>
    <p:sldId id="338" r:id="rId14"/>
    <p:sldId id="340" r:id="rId15"/>
    <p:sldId id="339" r:id="rId16"/>
    <p:sldId id="342" r:id="rId17"/>
    <p:sldId id="341" r:id="rId18"/>
    <p:sldId id="343" r:id="rId19"/>
    <p:sldId id="320" r:id="rId20"/>
    <p:sldId id="344" r:id="rId21"/>
    <p:sldId id="347" r:id="rId22"/>
    <p:sldId id="321" r:id="rId23"/>
    <p:sldId id="345" r:id="rId24"/>
    <p:sldId id="346" r:id="rId25"/>
    <p:sldId id="322" r:id="rId26"/>
    <p:sldId id="325" r:id="rId27"/>
    <p:sldId id="30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388" autoAdjust="0"/>
  </p:normalViewPr>
  <p:slideViewPr>
    <p:cSldViewPr snapToGrid="0">
      <p:cViewPr varScale="1">
        <p:scale>
          <a:sx n="62" d="100"/>
          <a:sy n="62" d="100"/>
        </p:scale>
        <p:origin x="828" y="28"/>
      </p:cViewPr>
      <p:guideLst>
        <p:guide orient="horz" pos="3360"/>
        <p:guide pos="3840"/>
      </p:guideLst>
    </p:cSldViewPr>
  </p:slideViewPr>
  <p:outlineViewPr>
    <p:cViewPr>
      <p:scale>
        <a:sx n="33" d="100"/>
        <a:sy n="33" d="100"/>
      </p:scale>
      <p:origin x="0" y="-12672"/>
    </p:cViewPr>
  </p:outlin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3480" y="55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microsoft.com/office/2018/10/relationships/authors" Targe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handoutMaster" Target="handoutMasters/handoutMaster1.xml"/><Relationship Id="rId35" Type="http://schemas.openxmlformats.org/officeDocument/2006/relationships/tableStyles" Target="tableStyles.xml"/><Relationship Id="rId8" Type="http://schemas.openxmlformats.org/officeDocument/2006/relationships/slide" Target="slides/slide4.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package" Target="../embeddings/Microsoft_Excel_Worksheet2.xlsx"/></Relationships>
</file>

<file path=ppt/charts/_rels/chartEx1.xml.rels><?xml version="1.0" encoding="UTF-8" standalone="yes"?>
<Relationships xmlns="http://schemas.openxmlformats.org/package/2006/relationships"><Relationship Id="rId3" Type="http://schemas.microsoft.com/office/2011/relationships/chartColorStyle" Target="colors4.xml"/><Relationship Id="rId2" Type="http://schemas.microsoft.com/office/2011/relationships/chartStyle" Target="style4.xml"/><Relationship Id="rId1" Type="http://schemas.openxmlformats.org/officeDocument/2006/relationships/oleObject" Target="file:///C:\Users\Manikanta%20Tammana\Downloads\countrysales.csv" TargetMode="External"/><Relationship Id="rId4" Type="http://schemas.openxmlformats.org/officeDocument/2006/relationships/themeOverride" Target="../theme/themeOverride4.xml"/></Relationships>
</file>

<file path=ppt/charts/_rels/chartEx2.xml.rels><?xml version="1.0" encoding="UTF-8" standalone="yes"?>
<Relationships xmlns="http://schemas.openxmlformats.org/package/2006/relationships"><Relationship Id="rId3" Type="http://schemas.microsoft.com/office/2011/relationships/chartColorStyle" Target="colors5.xml"/><Relationship Id="rId2" Type="http://schemas.microsoft.com/office/2011/relationships/chartStyle" Target="style5.xml"/><Relationship Id="rId1" Type="http://schemas.openxmlformats.org/officeDocument/2006/relationships/oleObject" Target="file:///C:\Users\Manikanta%20Tammana\Downloads\countrysales.csv" TargetMode="External"/><Relationship Id="rId4" Type="http://schemas.openxmlformats.org/officeDocument/2006/relationships/themeOverride" Target="../theme/themeOverrid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[top5countries.csv]top5countries!PivotTable1</c:name>
    <c:fmtId val="8"/>
  </c:pivotSource>
  <c:chart>
    <c:title>
      <c:tx>
        <c:rich>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r>
              <a:rPr lang="en-IN"/>
              <a:t>TOP 5 Csutomers from Each Country</a:t>
            </a:r>
          </a:p>
        </c:rich>
      </c:tx>
      <c:overlay val="0"/>
      <c:spPr>
        <a:noFill/>
        <a:ln>
          <a:noFill/>
        </a:ln>
        <a:effectLst/>
      </c:spPr>
      <c:txPr>
        <a:bodyPr rot="0" spcFirstLastPara="1" vertOverflow="ellipsis" vert="horz" wrap="square" anchor="ctr" anchorCtr="1"/>
        <a:lstStyle/>
        <a:p>
          <a:pPr>
            <a:defRPr sz="1400" b="0" i="0" u="none" strike="noStrike" kern="1200" cap="none" spc="20" baseline="0">
              <a:solidFill>
                <a:schemeClr val="tx1">
                  <a:lumMod val="50000"/>
                  <a:lumOff val="50000"/>
                </a:schemeClr>
              </a:solidFill>
              <a:latin typeface="+mn-lt"/>
              <a:ea typeface="+mn-ea"/>
              <a:cs typeface="+mn-cs"/>
            </a:defRPr>
          </a:pPr>
          <a:endParaRPr lang="en-US"/>
        </a:p>
      </c:txPr>
    </c:title>
    <c:autoTitleDeleted val="0"/>
    <c:pivotFmts>
      <c:pivotFmt>
        <c:idx val="0"/>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circle"/>
          <c:size val="4"/>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50000"/>
                      <a:lumOff val="50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top5countries!$P$7</c:f>
              <c:strCache>
                <c:ptCount val="1"/>
                <c:pt idx="0">
                  <c:v>Sum of total_revenue</c:v>
                </c:pt>
              </c:strCache>
            </c:strRef>
          </c:tx>
          <c:spPr>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9525" cap="flat" cmpd="sng" algn="ctr">
              <a:solidFill>
                <a:schemeClr val="accent1">
                  <a:shade val="95000"/>
                </a:schemeClr>
              </a:solidFill>
              <a:round/>
            </a:ln>
            <a:effectLst/>
          </c:spPr>
          <c:invertIfNegative val="0"/>
          <c:cat>
            <c:multiLvlStrRef>
              <c:f>top5countries!$O$8:$O$37</c:f>
              <c:multiLvlStrCache>
                <c:ptCount val="24"/>
                <c:lvl>
                  <c:pt idx="0">
                    <c:v>Alexandre Rocha</c:v>
                  </c:pt>
                  <c:pt idx="1">
                    <c:v>Eduardo Martins</c:v>
                  </c:pt>
                  <c:pt idx="2">
                    <c:v>Fernanda Ramos</c:v>
                  </c:pt>
                  <c:pt idx="3">
                    <c:v>LuÃ­s GonÃ§alves</c:v>
                  </c:pt>
                  <c:pt idx="4">
                    <c:v>Roberto Almeida</c:v>
                  </c:pt>
                  <c:pt idx="5">
                    <c:v>Aaron Mitchell</c:v>
                  </c:pt>
                  <c:pt idx="6">
                    <c:v>Edward Francis</c:v>
                  </c:pt>
                  <c:pt idx="7">
                    <c:v>Ellie Sullivan</c:v>
                  </c:pt>
                  <c:pt idx="8">
                    <c:v>FranÃ§ois Tremblay</c:v>
                  </c:pt>
                  <c:pt idx="9">
                    <c:v>Jennifer Peterson</c:v>
                  </c:pt>
                  <c:pt idx="10">
                    <c:v>Camille Bernard</c:v>
                  </c:pt>
                  <c:pt idx="11">
                    <c:v>Dominique Lefebvre</c:v>
                  </c:pt>
                  <c:pt idx="12">
                    <c:v>Isabelle Mercier</c:v>
                  </c:pt>
                  <c:pt idx="13">
                    <c:v>Marc Dubois</c:v>
                  </c:pt>
                  <c:pt idx="14">
                    <c:v>Wyatt Girard</c:v>
                  </c:pt>
                  <c:pt idx="15">
                    <c:v>Fynn Zimmermann</c:v>
                  </c:pt>
                  <c:pt idx="16">
                    <c:v>Hannah Schneider</c:v>
                  </c:pt>
                  <c:pt idx="17">
                    <c:v>Leonie KÃ¶hler</c:v>
                  </c:pt>
                  <c:pt idx="18">
                    <c:v>Niklas SchrÃ¶der</c:v>
                  </c:pt>
                  <c:pt idx="19">
                    <c:v>Dan Miller</c:v>
                  </c:pt>
                  <c:pt idx="20">
                    <c:v>Heather Leacock</c:v>
                  </c:pt>
                  <c:pt idx="21">
                    <c:v>Jack Smith</c:v>
                  </c:pt>
                  <c:pt idx="22">
                    <c:v>Kathy Chase</c:v>
                  </c:pt>
                  <c:pt idx="23">
                    <c:v>Richard Cunningham</c:v>
                  </c:pt>
                </c:lvl>
                <c:lvl>
                  <c:pt idx="0">
                    <c:v>Brazil</c:v>
                  </c:pt>
                  <c:pt idx="5">
                    <c:v>Canada</c:v>
                  </c:pt>
                  <c:pt idx="10">
                    <c:v>France</c:v>
                  </c:pt>
                  <c:pt idx="15">
                    <c:v>Germany</c:v>
                  </c:pt>
                  <c:pt idx="19">
                    <c:v>USA</c:v>
                  </c:pt>
                </c:lvl>
              </c:multiLvlStrCache>
            </c:multiLvlStrRef>
          </c:cat>
          <c:val>
            <c:numRef>
              <c:f>top5countries!$P$8:$P$37</c:f>
              <c:numCache>
                <c:formatCode>General</c:formatCode>
                <c:ptCount val="24"/>
                <c:pt idx="0">
                  <c:v>69.3</c:v>
                </c:pt>
                <c:pt idx="1">
                  <c:v>60.39</c:v>
                </c:pt>
                <c:pt idx="2">
                  <c:v>106.92</c:v>
                </c:pt>
                <c:pt idx="3">
                  <c:v>108.9</c:v>
                </c:pt>
                <c:pt idx="4">
                  <c:v>82.17</c:v>
                </c:pt>
                <c:pt idx="5">
                  <c:v>70.290000000000006</c:v>
                </c:pt>
                <c:pt idx="6">
                  <c:v>91.08</c:v>
                </c:pt>
                <c:pt idx="7">
                  <c:v>75.239999999999995</c:v>
                </c:pt>
                <c:pt idx="8">
                  <c:v>99.99</c:v>
                </c:pt>
                <c:pt idx="9">
                  <c:v>66.33</c:v>
                </c:pt>
                <c:pt idx="10">
                  <c:v>79.2</c:v>
                </c:pt>
                <c:pt idx="11">
                  <c:v>72.27</c:v>
                </c:pt>
                <c:pt idx="12">
                  <c:v>73.260000000000005</c:v>
                </c:pt>
                <c:pt idx="13">
                  <c:v>64.349999999999994</c:v>
                </c:pt>
                <c:pt idx="14">
                  <c:v>99.99</c:v>
                </c:pt>
                <c:pt idx="15">
                  <c:v>94.05</c:v>
                </c:pt>
                <c:pt idx="16">
                  <c:v>85.14</c:v>
                </c:pt>
                <c:pt idx="17">
                  <c:v>82.17</c:v>
                </c:pt>
                <c:pt idx="18">
                  <c:v>73.260000000000005</c:v>
                </c:pt>
                <c:pt idx="19">
                  <c:v>95.04</c:v>
                </c:pt>
                <c:pt idx="20">
                  <c:v>92.07</c:v>
                </c:pt>
                <c:pt idx="21">
                  <c:v>98.01</c:v>
                </c:pt>
                <c:pt idx="22">
                  <c:v>91.08</c:v>
                </c:pt>
                <c:pt idx="23">
                  <c:v>86.13</c:v>
                </c:pt>
              </c:numCache>
            </c:numRef>
          </c:val>
          <c:extLst>
            <c:ext xmlns:c16="http://schemas.microsoft.com/office/drawing/2014/chart" uri="{C3380CC4-5D6E-409C-BE32-E72D297353CC}">
              <c16:uniqueId val="{00000000-9094-4C6B-BFF3-4C1CACF500A6}"/>
            </c:ext>
          </c:extLst>
        </c:ser>
        <c:ser>
          <c:idx val="1"/>
          <c:order val="1"/>
          <c:tx>
            <c:strRef>
              <c:f>top5countries!$Q$7</c:f>
              <c:strCache>
                <c:ptCount val="1"/>
                <c:pt idx="0">
                  <c:v>Sum of rank</c:v>
                </c:pt>
              </c:strCache>
            </c:strRef>
          </c:tx>
          <c:spPr>
            <a:gradFill rotWithShape="1">
              <a:gsLst>
                <a:gs pos="0">
                  <a:schemeClr val="accent2">
                    <a:lumMod val="110000"/>
                    <a:satMod val="105000"/>
                    <a:tint val="67000"/>
                  </a:schemeClr>
                </a:gs>
                <a:gs pos="50000">
                  <a:schemeClr val="accent2">
                    <a:lumMod val="105000"/>
                    <a:satMod val="103000"/>
                    <a:tint val="73000"/>
                  </a:schemeClr>
                </a:gs>
                <a:gs pos="100000">
                  <a:schemeClr val="accent2">
                    <a:lumMod val="105000"/>
                    <a:satMod val="109000"/>
                    <a:tint val="81000"/>
                  </a:schemeClr>
                </a:gs>
              </a:gsLst>
              <a:lin ang="5400000" scaled="0"/>
            </a:gradFill>
            <a:ln w="9525" cap="flat" cmpd="sng" algn="ctr">
              <a:solidFill>
                <a:schemeClr val="accent2">
                  <a:shade val="95000"/>
                </a:schemeClr>
              </a:solidFill>
              <a:round/>
            </a:ln>
            <a:effectLst/>
          </c:spPr>
          <c:invertIfNegative val="0"/>
          <c:cat>
            <c:multiLvlStrRef>
              <c:f>top5countries!$O$8:$O$37</c:f>
              <c:multiLvlStrCache>
                <c:ptCount val="24"/>
                <c:lvl>
                  <c:pt idx="0">
                    <c:v>Alexandre Rocha</c:v>
                  </c:pt>
                  <c:pt idx="1">
                    <c:v>Eduardo Martins</c:v>
                  </c:pt>
                  <c:pt idx="2">
                    <c:v>Fernanda Ramos</c:v>
                  </c:pt>
                  <c:pt idx="3">
                    <c:v>LuÃ­s GonÃ§alves</c:v>
                  </c:pt>
                  <c:pt idx="4">
                    <c:v>Roberto Almeida</c:v>
                  </c:pt>
                  <c:pt idx="5">
                    <c:v>Aaron Mitchell</c:v>
                  </c:pt>
                  <c:pt idx="6">
                    <c:v>Edward Francis</c:v>
                  </c:pt>
                  <c:pt idx="7">
                    <c:v>Ellie Sullivan</c:v>
                  </c:pt>
                  <c:pt idx="8">
                    <c:v>FranÃ§ois Tremblay</c:v>
                  </c:pt>
                  <c:pt idx="9">
                    <c:v>Jennifer Peterson</c:v>
                  </c:pt>
                  <c:pt idx="10">
                    <c:v>Camille Bernard</c:v>
                  </c:pt>
                  <c:pt idx="11">
                    <c:v>Dominique Lefebvre</c:v>
                  </c:pt>
                  <c:pt idx="12">
                    <c:v>Isabelle Mercier</c:v>
                  </c:pt>
                  <c:pt idx="13">
                    <c:v>Marc Dubois</c:v>
                  </c:pt>
                  <c:pt idx="14">
                    <c:v>Wyatt Girard</c:v>
                  </c:pt>
                  <c:pt idx="15">
                    <c:v>Fynn Zimmermann</c:v>
                  </c:pt>
                  <c:pt idx="16">
                    <c:v>Hannah Schneider</c:v>
                  </c:pt>
                  <c:pt idx="17">
                    <c:v>Leonie KÃ¶hler</c:v>
                  </c:pt>
                  <c:pt idx="18">
                    <c:v>Niklas SchrÃ¶der</c:v>
                  </c:pt>
                  <c:pt idx="19">
                    <c:v>Dan Miller</c:v>
                  </c:pt>
                  <c:pt idx="20">
                    <c:v>Heather Leacock</c:v>
                  </c:pt>
                  <c:pt idx="21">
                    <c:v>Jack Smith</c:v>
                  </c:pt>
                  <c:pt idx="22">
                    <c:v>Kathy Chase</c:v>
                  </c:pt>
                  <c:pt idx="23">
                    <c:v>Richard Cunningham</c:v>
                  </c:pt>
                </c:lvl>
                <c:lvl>
                  <c:pt idx="0">
                    <c:v>Brazil</c:v>
                  </c:pt>
                  <c:pt idx="5">
                    <c:v>Canada</c:v>
                  </c:pt>
                  <c:pt idx="10">
                    <c:v>France</c:v>
                  </c:pt>
                  <c:pt idx="15">
                    <c:v>Germany</c:v>
                  </c:pt>
                  <c:pt idx="19">
                    <c:v>USA</c:v>
                  </c:pt>
                </c:lvl>
              </c:multiLvlStrCache>
            </c:multiLvlStrRef>
          </c:cat>
          <c:val>
            <c:numRef>
              <c:f>top5countries!$Q$8:$Q$37</c:f>
              <c:numCache>
                <c:formatCode>General</c:formatCode>
                <c:ptCount val="24"/>
                <c:pt idx="0">
                  <c:v>4</c:v>
                </c:pt>
                <c:pt idx="1">
                  <c:v>5</c:v>
                </c:pt>
                <c:pt idx="2">
                  <c:v>2</c:v>
                </c:pt>
                <c:pt idx="3">
                  <c:v>1</c:v>
                </c:pt>
                <c:pt idx="4">
                  <c:v>3</c:v>
                </c:pt>
                <c:pt idx="5">
                  <c:v>4</c:v>
                </c:pt>
                <c:pt idx="6">
                  <c:v>2</c:v>
                </c:pt>
                <c:pt idx="7">
                  <c:v>3</c:v>
                </c:pt>
                <c:pt idx="8">
                  <c:v>1</c:v>
                </c:pt>
                <c:pt idx="9">
                  <c:v>5</c:v>
                </c:pt>
                <c:pt idx="10">
                  <c:v>2</c:v>
                </c:pt>
                <c:pt idx="11">
                  <c:v>4</c:v>
                </c:pt>
                <c:pt idx="12">
                  <c:v>3</c:v>
                </c:pt>
                <c:pt idx="13">
                  <c:v>5</c:v>
                </c:pt>
                <c:pt idx="14">
                  <c:v>1</c:v>
                </c:pt>
                <c:pt idx="15">
                  <c:v>1</c:v>
                </c:pt>
                <c:pt idx="16">
                  <c:v>2</c:v>
                </c:pt>
                <c:pt idx="17">
                  <c:v>3</c:v>
                </c:pt>
                <c:pt idx="18">
                  <c:v>4</c:v>
                </c:pt>
                <c:pt idx="19">
                  <c:v>2</c:v>
                </c:pt>
                <c:pt idx="20">
                  <c:v>3</c:v>
                </c:pt>
                <c:pt idx="21">
                  <c:v>1</c:v>
                </c:pt>
                <c:pt idx="22">
                  <c:v>4</c:v>
                </c:pt>
                <c:pt idx="23">
                  <c:v>5</c:v>
                </c:pt>
              </c:numCache>
            </c:numRef>
          </c:val>
          <c:extLst>
            <c:ext xmlns:c16="http://schemas.microsoft.com/office/drawing/2014/chart" uri="{C3380CC4-5D6E-409C-BE32-E72D297353CC}">
              <c16:uniqueId val="{00000001-9094-4C6B-BFF3-4C1CACF500A6}"/>
            </c:ext>
          </c:extLst>
        </c:ser>
        <c:dLbls>
          <c:showLegendKey val="0"/>
          <c:showVal val="0"/>
          <c:showCatName val="0"/>
          <c:showSerName val="0"/>
          <c:showPercent val="0"/>
          <c:showBubbleSize val="0"/>
        </c:dLbls>
        <c:gapWidth val="100"/>
        <c:overlap val="-24"/>
        <c:axId val="874884016"/>
        <c:axId val="874888816"/>
      </c:barChart>
      <c:catAx>
        <c:axId val="87488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74888816"/>
        <c:crosses val="autoZero"/>
        <c:auto val="1"/>
        <c:lblAlgn val="ctr"/>
        <c:lblOffset val="100"/>
        <c:noMultiLvlLbl val="0"/>
      </c:catAx>
      <c:valAx>
        <c:axId val="8748888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crossAx val="874884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50000"/>
                  <a:lumOff val="50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sVisible val="1"/>
      </c14:pivotOptions>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IN"/>
              <a:t>Top Genres across the regions</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bar"/>
        <c:grouping val="clustered"/>
        <c:varyColors val="0"/>
        <c:ser>
          <c:idx val="0"/>
          <c:order val="0"/>
          <c:tx>
            <c:strRef>
              <c:f>genresales!$C$1</c:f>
              <c:strCache>
                <c:ptCount val="1"/>
                <c:pt idx="0">
                  <c:v>total_genre_price</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genresales!$B$2:$B$19</c:f>
              <c:strCache>
                <c:ptCount val="18"/>
                <c:pt idx="0">
                  <c:v>Rock</c:v>
                </c:pt>
                <c:pt idx="1">
                  <c:v>Metal</c:v>
                </c:pt>
                <c:pt idx="2">
                  <c:v>Alternative &amp; Punk</c:v>
                </c:pt>
                <c:pt idx="3">
                  <c:v>Latin</c:v>
                </c:pt>
                <c:pt idx="4">
                  <c:v>R&amp;B/Soul</c:v>
                </c:pt>
                <c:pt idx="5">
                  <c:v>Blues</c:v>
                </c:pt>
                <c:pt idx="6">
                  <c:v>Jazz</c:v>
                </c:pt>
                <c:pt idx="7">
                  <c:v>Alternative</c:v>
                </c:pt>
                <c:pt idx="8">
                  <c:v>Easy Listening</c:v>
                </c:pt>
                <c:pt idx="9">
                  <c:v>Pop</c:v>
                </c:pt>
                <c:pt idx="10">
                  <c:v>Electronica/Dance</c:v>
                </c:pt>
                <c:pt idx="11">
                  <c:v>Classical</c:v>
                </c:pt>
                <c:pt idx="12">
                  <c:v>Reggae</c:v>
                </c:pt>
                <c:pt idx="13">
                  <c:v>Hip Hop/Rap</c:v>
                </c:pt>
                <c:pt idx="14">
                  <c:v>Heavy Metal</c:v>
                </c:pt>
                <c:pt idx="15">
                  <c:v>Soundtrack</c:v>
                </c:pt>
                <c:pt idx="16">
                  <c:v>TV Shows</c:v>
                </c:pt>
                <c:pt idx="17">
                  <c:v>Drama</c:v>
                </c:pt>
              </c:strCache>
            </c:strRef>
          </c:cat>
          <c:val>
            <c:numRef>
              <c:f>genresales!$C$2:$C$19</c:f>
              <c:numCache>
                <c:formatCode>General</c:formatCode>
                <c:ptCount val="18"/>
                <c:pt idx="0">
                  <c:v>2608.65</c:v>
                </c:pt>
                <c:pt idx="1">
                  <c:v>612.80999999999995</c:v>
                </c:pt>
                <c:pt idx="2">
                  <c:v>487.08</c:v>
                </c:pt>
                <c:pt idx="3">
                  <c:v>165.33</c:v>
                </c:pt>
                <c:pt idx="4">
                  <c:v>157.41</c:v>
                </c:pt>
                <c:pt idx="5">
                  <c:v>122.76</c:v>
                </c:pt>
                <c:pt idx="6">
                  <c:v>119.79</c:v>
                </c:pt>
                <c:pt idx="7">
                  <c:v>115.83</c:v>
                </c:pt>
                <c:pt idx="8">
                  <c:v>73.260000000000005</c:v>
                </c:pt>
                <c:pt idx="9">
                  <c:v>62.37</c:v>
                </c:pt>
                <c:pt idx="10">
                  <c:v>54.45</c:v>
                </c:pt>
                <c:pt idx="11">
                  <c:v>46.53</c:v>
                </c:pt>
                <c:pt idx="12">
                  <c:v>34.65</c:v>
                </c:pt>
                <c:pt idx="13">
                  <c:v>32.67</c:v>
                </c:pt>
                <c:pt idx="14">
                  <c:v>7.92</c:v>
                </c:pt>
                <c:pt idx="15">
                  <c:v>4.95</c:v>
                </c:pt>
                <c:pt idx="16">
                  <c:v>1.98</c:v>
                </c:pt>
                <c:pt idx="17">
                  <c:v>0.99</c:v>
                </c:pt>
              </c:numCache>
            </c:numRef>
          </c:val>
          <c:extLst>
            <c:ext xmlns:c16="http://schemas.microsoft.com/office/drawing/2014/chart" uri="{C3380CC4-5D6E-409C-BE32-E72D297353CC}">
              <c16:uniqueId val="{00000000-AF97-4D88-8381-0E40C80F415F}"/>
            </c:ext>
          </c:extLst>
        </c:ser>
        <c:dLbls>
          <c:dLblPos val="outEnd"/>
          <c:showLegendKey val="0"/>
          <c:showVal val="1"/>
          <c:showCatName val="0"/>
          <c:showSerName val="0"/>
          <c:showPercent val="0"/>
          <c:showBubbleSize val="0"/>
        </c:dLbls>
        <c:gapWidth val="182"/>
        <c:axId val="927165407"/>
        <c:axId val="927162527"/>
      </c:barChart>
      <c:catAx>
        <c:axId val="927165407"/>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27162527"/>
        <c:crosses val="autoZero"/>
        <c:auto val="1"/>
        <c:lblAlgn val="ctr"/>
        <c:lblOffset val="100"/>
        <c:noMultiLvlLbl val="0"/>
      </c:catAx>
      <c:valAx>
        <c:axId val="927162527"/>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92716540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IN"/>
              <a:t>Customer Category Long-Term or Short-Term</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IN"/>
        </a:p>
      </c:txPr>
    </c:title>
    <c:autoTitleDeleted val="0"/>
    <c:plotArea>
      <c:layout/>
      <c:barChart>
        <c:barDir val="bar"/>
        <c:grouping val="percentStacked"/>
        <c:varyColors val="0"/>
        <c:ser>
          <c:idx val="0"/>
          <c:order val="0"/>
          <c:tx>
            <c:strRef>
              <c:f>'long-term'!$O$8</c:f>
              <c:strCache>
                <c:ptCount val="1"/>
                <c:pt idx="0">
                  <c:v>Long Term</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'long-term'!$P$7:$Q$7</c:f>
              <c:strCache>
                <c:ptCount val="2"/>
                <c:pt idx="0">
                  <c:v>Count of customer_id</c:v>
                </c:pt>
                <c:pt idx="1">
                  <c:v>Sum of life_time_value</c:v>
                </c:pt>
              </c:strCache>
            </c:strRef>
          </c:cat>
          <c:val>
            <c:numRef>
              <c:f>'long-term'!$P$8:$Q$8</c:f>
              <c:numCache>
                <c:formatCode>General</c:formatCode>
                <c:ptCount val="2"/>
                <c:pt idx="0">
                  <c:v>55</c:v>
                </c:pt>
                <c:pt idx="1">
                  <c:v>4460.9399999999996</c:v>
                </c:pt>
              </c:numCache>
            </c:numRef>
          </c:val>
          <c:extLst>
            <c:ext xmlns:c16="http://schemas.microsoft.com/office/drawing/2014/chart" uri="{C3380CC4-5D6E-409C-BE32-E72D297353CC}">
              <c16:uniqueId val="{00000000-26C3-46C1-B261-459B6CDCFB46}"/>
            </c:ext>
          </c:extLst>
        </c:ser>
        <c:ser>
          <c:idx val="1"/>
          <c:order val="1"/>
          <c:tx>
            <c:strRef>
              <c:f>'long-term'!$O$9</c:f>
              <c:strCache>
                <c:ptCount val="1"/>
                <c:pt idx="0">
                  <c:v>Short Term</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'long-term'!$P$7:$Q$7</c:f>
              <c:strCache>
                <c:ptCount val="2"/>
                <c:pt idx="0">
                  <c:v>Count of customer_id</c:v>
                </c:pt>
                <c:pt idx="1">
                  <c:v>Sum of life_time_value</c:v>
                </c:pt>
              </c:strCache>
            </c:strRef>
          </c:cat>
          <c:val>
            <c:numRef>
              <c:f>'long-term'!$P$9:$Q$9</c:f>
              <c:numCache>
                <c:formatCode>General</c:formatCode>
                <c:ptCount val="2"/>
                <c:pt idx="0">
                  <c:v>4</c:v>
                </c:pt>
                <c:pt idx="1">
                  <c:v>248.49</c:v>
                </c:pt>
              </c:numCache>
            </c:numRef>
          </c:val>
          <c:extLst>
            <c:ext xmlns:c16="http://schemas.microsoft.com/office/drawing/2014/chart" uri="{C3380CC4-5D6E-409C-BE32-E72D297353CC}">
              <c16:uniqueId val="{00000001-26C3-46C1-B261-459B6CDCFB46}"/>
            </c:ext>
          </c:extLst>
        </c:ser>
        <c:dLbls>
          <c:dLblPos val="ctr"/>
          <c:showLegendKey val="0"/>
          <c:showVal val="1"/>
          <c:showCatName val="0"/>
          <c:showSerName val="0"/>
          <c:showPercent val="0"/>
          <c:showBubbleSize val="0"/>
        </c:dLbls>
        <c:gapWidth val="150"/>
        <c:overlap val="100"/>
        <c:axId val="1084067311"/>
        <c:axId val="1084065871"/>
      </c:barChart>
      <c:catAx>
        <c:axId val="108406731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84065871"/>
        <c:crosses val="autoZero"/>
        <c:auto val="1"/>
        <c:lblAlgn val="ctr"/>
        <c:lblOffset val="100"/>
        <c:noMultiLvlLbl val="0"/>
      </c:catAx>
      <c:valAx>
        <c:axId val="1084065871"/>
        <c:scaling>
          <c:orientation val="minMax"/>
        </c:scaling>
        <c:delete val="0"/>
        <c:axPos val="b"/>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084067311"/>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sz="1600"/>
      </a:pPr>
      <a:endParaRPr lang="en-US"/>
    </a:p>
  </c:txPr>
  <c:externalData r:id="rId4">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countrysales.csv!$A$2:$A$25</cx:f>
        <cx:lvl ptCount="24">
          <cx:pt idx="0">USA</cx:pt>
          <cx:pt idx="1">Canada</cx:pt>
          <cx:pt idx="2">Brazil</cx:pt>
          <cx:pt idx="3">France</cx:pt>
          <cx:pt idx="4">Germany</cx:pt>
          <cx:pt idx="5">Czech Republic</cx:pt>
          <cx:pt idx="6">United Kingdom</cx:pt>
          <cx:pt idx="7">Portugal</cx:pt>
          <cx:pt idx="8">India</cx:pt>
          <cx:pt idx="9">Ireland</cx:pt>
          <cx:pt idx="10">Spain</cx:pt>
          <cx:pt idx="11">Chile</cx:pt>
          <cx:pt idx="12">Australia</cx:pt>
          <cx:pt idx="13">Finland</cx:pt>
          <cx:pt idx="14">Hungary</cx:pt>
          <cx:pt idx="15">Poland</cx:pt>
          <cx:pt idx="16">Sweden</cx:pt>
          <cx:pt idx="17">Norway</cx:pt>
          <cx:pt idx="18">Austria</cx:pt>
          <cx:pt idx="19">Netherlands</cx:pt>
          <cx:pt idx="20">Belgium</cx:pt>
          <cx:pt idx="21">Italy</cx:pt>
          <cx:pt idx="22">Argentina</cx:pt>
          <cx:pt idx="23">Denmark</cx:pt>
        </cx:lvl>
      </cx:strDim>
      <cx:numDim type="size">
        <cx:f>countrysales.csv!$B$2:$B$25</cx:f>
        <cx:lvl ptCount="24" formatCode="General">
          <cx:pt idx="0">1040.49</cx:pt>
          <cx:pt idx="1">535.59000000000003</cx:pt>
          <cx:pt idx="2">427.68000000000001</cx:pt>
          <cx:pt idx="3">389.06999999999999</cx:pt>
          <cx:pt idx="4">334.62</cx:pt>
          <cx:pt idx="5">273.24000000000001</cx:pt>
          <cx:pt idx="6">245.52000000000001</cx:pt>
          <cx:pt idx="7">185.13</cx:pt>
          <cx:pt idx="8">183.15000000000001</cx:pt>
          <cx:pt idx="9">114.84</cx:pt>
          <cx:pt idx="10">98.010000000000005</cx:pt>
          <cx:pt idx="11">97.019999999999996</cx:pt>
          <cx:pt idx="12">81.180000000000007</cx:pt>
          <cx:pt idx="13">79.200000000000003</cx:pt>
          <cx:pt idx="14">78.209999999999994</cx:pt>
          <cx:pt idx="15">76.230000000000004</cx:pt>
          <cx:pt idx="16">75.239999999999995</cx:pt>
          <cx:pt idx="17">72.269999999999996</cx:pt>
          <cx:pt idx="18">69.299999999999997</cx:pt>
          <cx:pt idx="19">65.340000000000003</cx:pt>
          <cx:pt idx="20">60.390000000000001</cx:pt>
          <cx:pt idx="21">50.490000000000002</cx:pt>
          <cx:pt idx="22">39.600000000000001</cx:pt>
          <cx:pt idx="23">37.619999999999997</cx:pt>
        </cx:lvl>
      </cx:numDim>
    </cx:data>
  </cx:chartData>
  <cx:chart>
    <cx:title pos="t" align="ctr" overlay="0">
      <cx:tx>
        <cx:txData>
          <cx:v>Country wise Revenue</cx:v>
        </cx:txData>
      </cx:tx>
      <cx:txPr>
        <a:bodyPr spcFirstLastPara="1" vertOverflow="ellipsis" horzOverflow="overflow" wrap="square" lIns="0" tIns="0" rIns="0" bIns="0" anchor="ctr" anchorCtr="1"/>
        <a:lstStyle/>
        <a:p>
          <a:pPr algn="ctr" rtl="0">
            <a:defRPr sz="1400">
              <a:solidFill>
                <a:schemeClr val="tx1"/>
              </a:solidFill>
            </a:defRPr>
          </a:pPr>
          <a:r>
            <a:rPr lang="en-US" sz="1400" b="0" i="0" u="none" strike="noStrike" baseline="0">
              <a:solidFill>
                <a:schemeClr val="tx1"/>
              </a:solidFill>
              <a:latin typeface="Calibri" panose="020F0502020204030204"/>
            </a:rPr>
            <a:t>Country wise Revenue</a:t>
          </a:r>
        </a:p>
      </cx:txPr>
    </cx:title>
    <cx:plotArea>
      <cx:plotAreaRegion>
        <cx:series layoutId="treemap" uniqueId="{BE01118E-33FB-4958-BAF4-DE94498132EF}">
          <cx:tx>
            <cx:txData>
              <cx:f>countrysales.csv!$B$1</cx:f>
              <cx:v>total</cx:v>
            </cx:txData>
          </cx:tx>
          <cx:dataLabels>
            <cx:txPr>
              <a:bodyPr vertOverflow="overflow" horzOverflow="overflow" wrap="square" lIns="0" tIns="0" rIns="0" bIns="0"/>
              <a:lstStyle/>
              <a:p>
                <a:pPr algn="ctr" rtl="0">
                  <a:defRPr sz="1400" b="0" i="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IN" sz="1400">
                  <a:solidFill>
                    <a:schemeClr val="bg1"/>
                  </a:solidFill>
                </a:endParaRPr>
              </a:p>
            </cx:txPr>
            <cx:visibility seriesName="0" categoryName="0" value="1"/>
          </cx:dataLabels>
          <cx:dataId val="0"/>
          <cx:layoutPr/>
        </cx:series>
      </cx:plotAreaRegion>
    </cx:plotArea>
    <cx:legend pos="r" align="min" overlay="0">
      <cx:txPr>
        <a:bodyPr vertOverflow="overflow" horzOverflow="overflow" wrap="square" lIns="0" tIns="0" rIns="0" bIns="0"/>
        <a:lstStyle/>
        <a:p>
          <a:pPr algn="ctr" rtl="0">
            <a:defRPr sz="1400" b="0" i="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IN" sz="1400">
            <a:solidFill>
              <a:schemeClr val="tx1"/>
            </a:solidFill>
          </a:endParaRPr>
        </a:p>
      </cx:txPr>
    </cx:legend>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countrysales.csv!$A$2:$A$25</cx:f>
        <cx:lvl ptCount="24">
          <cx:pt idx="0">USA</cx:pt>
          <cx:pt idx="1">Canada</cx:pt>
          <cx:pt idx="2">Brazil</cx:pt>
          <cx:pt idx="3">France</cx:pt>
          <cx:pt idx="4">Germany</cx:pt>
          <cx:pt idx="5">Czech Republic</cx:pt>
          <cx:pt idx="6">United Kingdom</cx:pt>
          <cx:pt idx="7">Portugal</cx:pt>
          <cx:pt idx="8">India</cx:pt>
          <cx:pt idx="9">Ireland</cx:pt>
          <cx:pt idx="10">Spain</cx:pt>
          <cx:pt idx="11">Chile</cx:pt>
          <cx:pt idx="12">Australia</cx:pt>
          <cx:pt idx="13">Finland</cx:pt>
          <cx:pt idx="14">Hungary</cx:pt>
          <cx:pt idx="15">Poland</cx:pt>
          <cx:pt idx="16">Sweden</cx:pt>
          <cx:pt idx="17">Norway</cx:pt>
          <cx:pt idx="18">Austria</cx:pt>
          <cx:pt idx="19">Netherlands</cx:pt>
          <cx:pt idx="20">Belgium</cx:pt>
          <cx:pt idx="21">Italy</cx:pt>
          <cx:pt idx="22">Argentina</cx:pt>
          <cx:pt idx="23">Denmark</cx:pt>
        </cx:lvl>
      </cx:strDim>
      <cx:numDim type="size">
        <cx:f>countrysales.csv!$B$2:$B$25</cx:f>
        <cx:lvl ptCount="24" formatCode="General">
          <cx:pt idx="0">1040.49</cx:pt>
          <cx:pt idx="1">535.59000000000003</cx:pt>
          <cx:pt idx="2">427.68000000000001</cx:pt>
          <cx:pt idx="3">389.06999999999999</cx:pt>
          <cx:pt idx="4">334.62</cx:pt>
          <cx:pt idx="5">273.24000000000001</cx:pt>
          <cx:pt idx="6">245.52000000000001</cx:pt>
          <cx:pt idx="7">185.13</cx:pt>
          <cx:pt idx="8">183.15000000000001</cx:pt>
          <cx:pt idx="9">114.84</cx:pt>
          <cx:pt idx="10">98.010000000000005</cx:pt>
          <cx:pt idx="11">97.019999999999996</cx:pt>
          <cx:pt idx="12">81.180000000000007</cx:pt>
          <cx:pt idx="13">79.200000000000003</cx:pt>
          <cx:pt idx="14">78.209999999999994</cx:pt>
          <cx:pt idx="15">76.230000000000004</cx:pt>
          <cx:pt idx="16">75.239999999999995</cx:pt>
          <cx:pt idx="17">72.269999999999996</cx:pt>
          <cx:pt idx="18">69.299999999999997</cx:pt>
          <cx:pt idx="19">65.340000000000003</cx:pt>
          <cx:pt idx="20">60.390000000000001</cx:pt>
          <cx:pt idx="21">50.490000000000002</cx:pt>
          <cx:pt idx="22">39.600000000000001</cx:pt>
          <cx:pt idx="23">37.619999999999997</cx:pt>
        </cx:lvl>
      </cx:numDim>
    </cx:data>
  </cx:chartData>
  <cx:chart>
    <cx:title pos="t" align="ctr" overlay="0">
      <cx:tx>
        <cx:txData>
          <cx:v>Country wise Revenue</cx:v>
        </cx:txData>
      </cx:tx>
      <cx:txPr>
        <a:bodyPr spcFirstLastPara="1" vertOverflow="ellipsis" horzOverflow="overflow" wrap="square" lIns="0" tIns="0" rIns="0" bIns="0" anchor="ctr" anchorCtr="1"/>
        <a:lstStyle/>
        <a:p>
          <a:pPr algn="ctr" rtl="0">
            <a:defRPr sz="1400">
              <a:solidFill>
                <a:schemeClr val="tx1"/>
              </a:solidFill>
            </a:defRPr>
          </a:pPr>
          <a:r>
            <a:rPr lang="en-US" sz="1400" b="0" i="0" u="none" strike="noStrike" baseline="0">
              <a:solidFill>
                <a:schemeClr val="tx1"/>
              </a:solidFill>
              <a:latin typeface="Calibri" panose="020F0502020204030204"/>
            </a:rPr>
            <a:t>Country wise Revenue</a:t>
          </a:r>
        </a:p>
      </cx:txPr>
    </cx:title>
    <cx:plotArea>
      <cx:plotAreaRegion>
        <cx:series layoutId="treemap" uniqueId="{BE01118E-33FB-4958-BAF4-DE94498132EF}">
          <cx:tx>
            <cx:txData>
              <cx:f>countrysales.csv!$B$1</cx:f>
              <cx:v>total</cx:v>
            </cx:txData>
          </cx:tx>
          <cx:dataLabels>
            <cx:txPr>
              <a:bodyPr vertOverflow="overflow" horzOverflow="overflow" wrap="square" lIns="0" tIns="0" rIns="0" bIns="0"/>
              <a:lstStyle/>
              <a:p>
                <a:pPr algn="ctr" rtl="0">
                  <a:defRPr sz="1400" b="0" i="0">
                    <a:solidFill>
                      <a:schemeClr val="bg1"/>
                    </a:solidFill>
                    <a:latin typeface="Calibri" panose="020F0502020204030204" pitchFamily="34" charset="0"/>
                    <a:ea typeface="Calibri" panose="020F0502020204030204" pitchFamily="34" charset="0"/>
                    <a:cs typeface="Calibri" panose="020F0502020204030204" pitchFamily="34" charset="0"/>
                  </a:defRPr>
                </a:pPr>
                <a:endParaRPr lang="en-IN" sz="1400">
                  <a:solidFill>
                    <a:schemeClr val="bg1"/>
                  </a:solidFill>
                </a:endParaRPr>
              </a:p>
            </cx:txPr>
            <cx:visibility seriesName="0" categoryName="0" value="1"/>
          </cx:dataLabels>
          <cx:dataId val="0"/>
          <cx:layoutPr/>
        </cx:series>
      </cx:plotAreaRegion>
    </cx:plotArea>
    <cx:legend pos="r" align="min" overlay="0">
      <cx:txPr>
        <a:bodyPr vertOverflow="overflow" horzOverflow="overflow" wrap="square" lIns="0" tIns="0" rIns="0" bIns="0"/>
        <a:lstStyle/>
        <a:p>
          <a:pPr algn="ctr" rtl="0">
            <a:defRPr sz="1400" b="0" i="0">
              <a:solidFill>
                <a:schemeClr val="tx1"/>
              </a:solidFill>
              <a:latin typeface="Calibri" panose="020F0502020204030204" pitchFamily="34" charset="0"/>
              <a:ea typeface="Calibri" panose="020F0502020204030204" pitchFamily="34" charset="0"/>
              <a:cs typeface="Calibri" panose="020F0502020204030204" pitchFamily="34" charset="0"/>
            </a:defRPr>
          </a:pPr>
          <a:endParaRPr lang="en-IN" sz="1400">
            <a:solidFill>
              <a:schemeClr val="tx1"/>
            </a:solidFill>
          </a:endParaRPr>
        </a:p>
      </cx:txPr>
    </cx:legend>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6">
  <cs:axisTitle>
    <cs:lnRef idx="0"/>
    <cs:fillRef idx="0"/>
    <cs:effectRef idx="0"/>
    <cs:fontRef idx="minor">
      <a:schemeClr val="tx1">
        <a:lumMod val="50000"/>
        <a:lumOff val="50000"/>
      </a:schemeClr>
    </cs:fontRef>
    <cs:defRPr sz="900" kern="1200" cap="all"/>
  </cs:axisTitle>
  <cs:category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50000"/>
        <a:lumOff val="50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
  <cs:dataPoint3D>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3D>
  <cs:dataPointLine>
    <cs:lnRef idx="0">
      <cs:styleClr val="auto"/>
    </cs:lnRef>
    <cs:fillRef idx="2">
      <cs:styleClr val="auto"/>
    </cs:fillRef>
    <cs:effectRef idx="1"/>
    <cs:fontRef idx="minor">
      <a:schemeClr val="dk1"/>
    </cs:fontRef>
    <cs:spPr>
      <a:ln w="15875" cap="rnd">
        <a:solidFill>
          <a:schemeClr val="phClr"/>
        </a:solidFill>
        <a:round/>
      </a:ln>
    </cs:spPr>
  </cs:dataPointLine>
  <cs:dataPointMarker>
    <cs:lnRef idx="0">
      <cs:styleClr val="auto"/>
    </cs:lnRef>
    <cs:fillRef idx="2">
      <cs:styleClr val="auto"/>
    </cs:fillRef>
    <cs:effectRef idx="1"/>
    <cs:fontRef idx="minor">
      <a:schemeClr val="dk1"/>
    </cs:fontRef>
    <cs:spPr>
      <a:ln w="9525" cap="flat" cmpd="sng" algn="ctr">
        <a:solidFill>
          <a:schemeClr val="phClr">
            <a:shade val="95000"/>
          </a:schemeClr>
        </a:solidFill>
        <a:round/>
      </a:ln>
    </cs:spPr>
  </cs:dataPointMarker>
  <cs:dataPointMarkerLayout symbol="circle" size="4"/>
  <cs:dataPointWireframe>
    <cs:lnRef idx="0">
      <cs:styleClr val="auto"/>
    </cs:lnRef>
    <cs:fillRef idx="2"/>
    <cs:effectRef idx="0"/>
    <cs:fontRef idx="minor">
      <a:schemeClr val="dk1"/>
    </cs:fontRef>
    <cs:spPr>
      <a:ln w="9525" cap="rnd">
        <a:solidFill>
          <a:schemeClr val="phClr"/>
        </a:solidFill>
        <a:round/>
      </a:ln>
    </cs:spPr>
  </cs:dataPointWireframe>
  <cs:dataTable>
    <cs:lnRef idx="0"/>
    <cs:fillRef idx="0"/>
    <cs:effectRef idx="0"/>
    <cs:fontRef idx="minor">
      <a:schemeClr val="tx1">
        <a:lumMod val="50000"/>
        <a:lumOff val="50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35000"/>
            <a:lumOff val="65000"/>
          </a:schemeClr>
        </a:solidFill>
        <a:prstDash val="dash"/>
      </a:ln>
    </cs:spPr>
  </cs:dropLine>
  <cs:errorBar>
    <cs:lnRef idx="0"/>
    <cs:fillRef idx="0"/>
    <cs:effectRef idx="0"/>
    <cs:fontRef idx="minor">
      <a:schemeClr val="dk1"/>
    </cs:fontRef>
    <cs:spPr>
      <a:ln w="9525">
        <a:solidFill>
          <a:schemeClr val="tx1">
            <a:lumMod val="50000"/>
            <a:lumOff val="50000"/>
          </a:schemeClr>
        </a:solidFill>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50000"/>
        <a:lumOff val="50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50000"/>
        <a:lumOff val="50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prstDash val="dash"/>
      </a:ln>
    </cs:spPr>
  </cs:seriesLine>
  <cs:title>
    <cs:lnRef idx="0"/>
    <cs:fillRef idx="0"/>
    <cs:effectRef idx="0"/>
    <cs:fontRef idx="minor">
      <a:schemeClr val="tx1">
        <a:lumMod val="50000"/>
        <a:lumOff val="50000"/>
      </a:schemeClr>
    </cs:fontRef>
    <cs:defRPr sz="1400" kern="1200" cap="none" spc="20" baseline="0"/>
  </cs:title>
  <cs:trendline>
    <cs:lnRef idx="0">
      <cs:styleClr val="auto"/>
    </cs:lnRef>
    <cs:fillRef idx="2"/>
    <cs:effectRef idx="0"/>
    <cs:fontRef idx="minor">
      <a:schemeClr val="dk1"/>
    </cs:fontRef>
    <cs:spPr>
      <a:ln w="9525" cap="rnd">
        <a:solidFill>
          <a:schemeClr val="phClr"/>
        </a:solidFill>
      </a:ln>
    </cs:spPr>
  </cs:trendline>
  <cs:trendlineLabel>
    <cs:lnRef idx="0"/>
    <cs:fillRef idx="0"/>
    <cs:effectRef idx="0"/>
    <cs:fontRef idx="minor">
      <a:schemeClr val="tx1">
        <a:lumMod val="50000"/>
        <a:lumOff val="50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50000"/>
        <a:lumOff val="50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5.xml><?xml version="1.0" encoding="utf-8"?>
<cs:chartStyle xmlns:cs="http://schemas.microsoft.com/office/drawing/2012/chartStyle" xmlns:a="http://schemas.openxmlformats.org/drawingml/2006/main" id="494">
  <cs:axisTitle>
    <cs:lnRef idx="0"/>
    <cs:fillRef idx="0"/>
    <cs:effectRef idx="0"/>
    <cs:fontRef idx="minor">
      <a:schemeClr val="tx1">
        <a:lumMod val="65000"/>
        <a:lumOff val="35000"/>
      </a:schemeClr>
    </cs:fontRef>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tx1">
        <a:lumMod val="65000"/>
        <a:lumOff val="35000"/>
      </a:schemeClr>
    </cs:fontRef>
    <cs:defRPr sz="85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3175">
        <a:solidFill>
          <a:schemeClr val="bg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7/19/2025</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7/19/2025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69137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0A2C13-CA0B-6BA9-F86B-D00AD22D91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DD1178-67A0-1A86-6F81-EF0D6AEF8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C6F5AB-59BD-5E53-735F-5258B59E4D0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4992194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6061-2E91-554D-5883-8FCABE96886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3BBED5-B4CB-1E29-F91B-3819C3E8D3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3A3244-E567-AE7B-16E7-792F13CDEA98}"/>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87561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78E8D-194A-F56E-CDAC-CDB25C502D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220A67-289A-26F0-51CC-7AEC95C017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C1A30C5-224C-97F3-1AAD-FFF093EADD24}"/>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47762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DEF630-92F6-853F-CA3E-439A750FD0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60B8CB-B364-58AE-FFC7-5640A4A838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98DD15-8B06-BE98-09C0-DAA9E23C2C6F}"/>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800398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62F59-1949-5110-7B30-8806A2F5569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BC1971-3776-AB7F-7EC8-03FEC1C6EC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EE51F5-5B26-B72D-B604-C168F913D177}"/>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593877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6F39C-D3F9-2150-2E84-CC147AED81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A165C64-C1C3-DB8B-D71F-2433D3B2F87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0F5A249-6449-35EF-4B6A-674AAE83352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209077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551265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F82AA-C1DA-322B-784A-5FA52F14F4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FA24E1-D37F-B6D6-0333-C32EE5E9CD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1A275-2436-7300-EB33-6C6F4E5E3246}"/>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628584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CBB2A-DC09-FE3B-DA1F-6069ACB4D6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F30C83-055E-3A34-EC73-3035C96DAE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87D960-2236-A84C-CFF7-5DDAF4D6E41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13877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9842295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698969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09AEC0-67ED-BFDA-91BC-1566BE0A72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65547C-B1F7-A05B-5BD9-8931F9AF6F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AD39A2-240F-0F7D-3244-C6BE85605CA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96551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0A092-513D-72E8-4652-2CAD32926C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85D239-2DE6-C257-050C-579F37CB2C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BB361F-44A9-54C4-654A-E6188A427D4A}"/>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14759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5865656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617676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299665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466671-2EC8-EF61-CB23-6E91C648DB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99FE42-C1CD-D63E-A444-37B88D6C1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C6EA4A-A305-85BA-E882-3FE73A3CFB5D}"/>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39300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457623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BA4DCF-E29E-8461-19DF-56D844C9385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7B1813E-F8C0-F164-E50A-7646464DA6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EF1B0-E046-E1ED-AD3E-9A5DDFC7666C}"/>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1003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DF8712-910C-6384-DF8A-91D9FAFC40C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CD6C00-89C6-6B5C-5CB8-121DCE259B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748FAD8-F4A0-8C14-8B06-285C00C74212}"/>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08403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D1B02A-97B5-3037-46B1-160CCA4869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DDCC9-84FC-AF52-9456-BC1C308D089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3A8F8-BCB3-9B2C-EC6F-5438C113F731}"/>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86001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3AD3DC-567B-7345-C92A-B47D857821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418FBC-F2F3-FABE-A5A9-E74D77ED530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169BDA-8F09-CCCE-9CFC-0AB57C6B128B}"/>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433246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285505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 Id="rId5" Type="http://schemas.openxmlformats.org/officeDocument/2006/relationships/image" Target="../media/image24.svg"/><Relationship Id="rId4" Type="http://schemas.openxmlformats.org/officeDocument/2006/relationships/image" Target="../media/image1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18.svg"/><Relationship Id="rId4" Type="http://schemas.openxmlformats.org/officeDocument/2006/relationships/image" Target="../media/image17.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21.svg"/><Relationship Id="rId4" Type="http://schemas.openxmlformats.org/officeDocument/2006/relationships/image" Target="../media/image20.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1">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874996-9779-1D0F-B5C6-7FE85FFF1EF4}"/>
              </a:ext>
            </a:extLst>
          </p:cNvPr>
          <p:cNvSpPr>
            <a:spLocks noGrp="1"/>
          </p:cNvSpPr>
          <p:nvPr>
            <p:ph type="title" hasCustomPrompt="1"/>
          </p:nvPr>
        </p:nvSpPr>
        <p:spPr>
          <a:xfrm>
            <a:off x="6096000" y="2773681"/>
            <a:ext cx="5674360" cy="3200400"/>
          </a:xfrm>
        </p:spPr>
        <p:txBody>
          <a:bodyPr anchor="b">
            <a:normAutofit/>
          </a:bodyPr>
          <a:lstStyle>
            <a:lvl1pPr>
              <a:defRPr sz="4800">
                <a:solidFill>
                  <a:schemeClr val="bg1"/>
                </a:solidFill>
              </a:defRPr>
            </a:lvl1pPr>
          </a:lstStyle>
          <a:p>
            <a:r>
              <a:rPr lang="en-US" dirty="0"/>
              <a:t>Click to add title</a:t>
            </a:r>
          </a:p>
        </p:txBody>
      </p:sp>
      <p:pic>
        <p:nvPicPr>
          <p:cNvPr id="7" name="Graphic 6">
            <a:extLst>
              <a:ext uri="{FF2B5EF4-FFF2-40B4-BE49-F238E27FC236}">
                <a16:creationId xmlns:a16="http://schemas.microsoft.com/office/drawing/2014/main" id="{96B97173-A601-1D66-1651-4FE0D76A0BC7}"/>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454" t="1728"/>
          <a:stretch/>
        </p:blipFill>
        <p:spPr>
          <a:xfrm>
            <a:off x="-1" y="0"/>
            <a:ext cx="8264995" cy="5320146"/>
          </a:xfrm>
          <a:prstGeom prst="rect">
            <a:avLst/>
          </a:prstGeom>
        </p:spPr>
      </p:pic>
    </p:spTree>
    <p:extLst>
      <p:ext uri="{BB962C8B-B14F-4D97-AF65-F5344CB8AC3E}">
        <p14:creationId xmlns:p14="http://schemas.microsoft.com/office/powerpoint/2010/main" val="38108473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Content and Table 1">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BE5D17C7-3503-7305-8191-20863B738898}"/>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r="55824" b="26760"/>
          <a:stretch/>
        </p:blipFill>
        <p:spPr>
          <a:xfrm>
            <a:off x="9229725" y="1835240"/>
            <a:ext cx="2962275" cy="5022760"/>
          </a:xfrm>
          <a:prstGeom prst="rect">
            <a:avLst/>
          </a:prstGeom>
        </p:spPr>
      </p:pic>
      <p:sp>
        <p:nvSpPr>
          <p:cNvPr id="14" name="Rectangle 13">
            <a:extLst>
              <a:ext uri="{FF2B5EF4-FFF2-40B4-BE49-F238E27FC236}">
                <a16:creationId xmlns:a16="http://schemas.microsoft.com/office/drawing/2014/main" id="{C76E1AE6-3E01-1CBD-CAEC-11056D00ADE5}"/>
              </a:ext>
              <a:ext uri="{C183D7F6-B498-43B3-948B-1728B52AA6E4}">
                <adec:decorative xmlns:adec="http://schemas.microsoft.com/office/drawing/2017/decorative" val="1"/>
              </a:ext>
            </a:extLst>
          </p:cNvPr>
          <p:cNvSpPr/>
          <p:nvPr userDrawn="1"/>
        </p:nvSpPr>
        <p:spPr>
          <a:xfrm>
            <a:off x="4443413" y="1835240"/>
            <a:ext cx="7000875" cy="427981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90E28F03-2149-7C50-779B-6A2D8D789AF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60903" r="75060" b="10347"/>
          <a:stretch/>
        </p:blipFill>
        <p:spPr>
          <a:xfrm rot="16200000">
            <a:off x="149650" y="-149653"/>
            <a:ext cx="1672375" cy="1971675"/>
          </a:xfrm>
          <a:prstGeom prst="rect">
            <a:avLst/>
          </a:prstGeom>
        </p:spPr>
      </p:pic>
      <p:sp>
        <p:nvSpPr>
          <p:cNvPr id="10" name="Title 9">
            <a:extLst>
              <a:ext uri="{FF2B5EF4-FFF2-40B4-BE49-F238E27FC236}">
                <a16:creationId xmlns:a16="http://schemas.microsoft.com/office/drawing/2014/main" id="{CA4CAE4E-4252-8471-C50B-1DD5AFBFECCA}"/>
              </a:ext>
            </a:extLst>
          </p:cNvPr>
          <p:cNvSpPr>
            <a:spLocks noGrp="1"/>
          </p:cNvSpPr>
          <p:nvPr>
            <p:ph type="title" hasCustomPrompt="1"/>
          </p:nvPr>
        </p:nvSpPr>
        <p:spPr>
          <a:xfrm>
            <a:off x="914399" y="365125"/>
            <a:ext cx="10363202" cy="1603462"/>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E493CE42-5465-91AC-A1F4-A4821AE37A9C}"/>
              </a:ext>
            </a:extLst>
          </p:cNvPr>
          <p:cNvSpPr>
            <a:spLocks noGrp="1"/>
          </p:cNvSpPr>
          <p:nvPr>
            <p:ph sz="quarter" idx="10" hasCustomPrompt="1"/>
          </p:nvPr>
        </p:nvSpPr>
        <p:spPr>
          <a:xfrm>
            <a:off x="914399" y="2022250"/>
            <a:ext cx="3299013" cy="391491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able Placeholder 12">
            <a:extLst>
              <a:ext uri="{FF2B5EF4-FFF2-40B4-BE49-F238E27FC236}">
                <a16:creationId xmlns:a16="http://schemas.microsoft.com/office/drawing/2014/main" id="{156A00B1-F3E3-B7FF-58F4-61DE3EF07C07}"/>
              </a:ext>
            </a:extLst>
          </p:cNvPr>
          <p:cNvSpPr>
            <a:spLocks noGrp="1"/>
          </p:cNvSpPr>
          <p:nvPr>
            <p:ph type="tbl" sz="quarter" idx="11" hasCustomPrompt="1"/>
          </p:nvPr>
        </p:nvSpPr>
        <p:spPr>
          <a:xfrm>
            <a:off x="4602163" y="2017713"/>
            <a:ext cx="6675437" cy="3932237"/>
          </a:xfrm>
        </p:spPr>
        <p:txBody>
          <a:bodyPr>
            <a:normAutofit/>
          </a:bodyPr>
          <a:lstStyle>
            <a:lvl1pPr>
              <a:defRPr sz="2000"/>
            </a:lvl1pPr>
          </a:lstStyle>
          <a:p>
            <a:r>
              <a:rPr lang="en-US" dirty="0"/>
              <a:t>Click icon to insert table</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56214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two Content 3">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13A42171-0D82-07BF-4667-498861CC2AFB}"/>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34408" r="46636" b="1"/>
          <a:stretch/>
        </p:blipFill>
        <p:spPr>
          <a:xfrm flipH="1" flipV="1">
            <a:off x="10506072" y="3984078"/>
            <a:ext cx="1685928" cy="2873921"/>
          </a:xfrm>
          <a:prstGeom prst="rect">
            <a:avLst/>
          </a:prstGeom>
        </p:spPr>
      </p:pic>
      <p:pic>
        <p:nvPicPr>
          <p:cNvPr id="9" name="Graphic 8">
            <a:extLst>
              <a:ext uri="{FF2B5EF4-FFF2-40B4-BE49-F238E27FC236}">
                <a16:creationId xmlns:a16="http://schemas.microsoft.com/office/drawing/2014/main" id="{13C71A0D-EE6D-54C4-71DE-04BE28558058}"/>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9718" t="47145" r="39389" b="8754"/>
          <a:stretch/>
        </p:blipFill>
        <p:spPr>
          <a:xfrm rot="5400000" flipV="1">
            <a:off x="9781526" y="-311511"/>
            <a:ext cx="2098964" cy="2721985"/>
          </a:xfrm>
          <a:prstGeom prst="rect">
            <a:avLst/>
          </a:prstGeom>
        </p:spPr>
      </p:pic>
      <p:sp>
        <p:nvSpPr>
          <p:cNvPr id="10" name="Title 9">
            <a:extLst>
              <a:ext uri="{FF2B5EF4-FFF2-40B4-BE49-F238E27FC236}">
                <a16:creationId xmlns:a16="http://schemas.microsoft.com/office/drawing/2014/main" id="{3F82FA92-501B-5A05-E15F-2FB9BCEBE312}"/>
              </a:ext>
            </a:extLst>
          </p:cNvPr>
          <p:cNvSpPr>
            <a:spLocks noGrp="1"/>
          </p:cNvSpPr>
          <p:nvPr>
            <p:ph type="title" hasCustomPrompt="1"/>
          </p:nvPr>
        </p:nvSpPr>
        <p:spPr>
          <a:xfrm>
            <a:off x="891990" y="434225"/>
            <a:ext cx="9524998" cy="149962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B463EEE0-BE31-122C-586C-8BA8D90371E6}"/>
              </a:ext>
            </a:extLst>
          </p:cNvPr>
          <p:cNvSpPr>
            <a:spLocks noGrp="1"/>
          </p:cNvSpPr>
          <p:nvPr>
            <p:ph sz="quarter" idx="10" hasCustomPrompt="1"/>
          </p:nvPr>
        </p:nvSpPr>
        <p:spPr>
          <a:xfrm>
            <a:off x="914399" y="2022250"/>
            <a:ext cx="6257366" cy="3914910"/>
          </a:xfrm>
        </p:spPr>
        <p:txBody>
          <a:bodyPr>
            <a:normAutofit/>
          </a:bodyPr>
          <a:lstStyle>
            <a:lvl1pPr marL="0" indent="0">
              <a:spcBef>
                <a:spcPts val="0"/>
              </a:spcBef>
              <a:spcAft>
                <a:spcPts val="1200"/>
              </a:spcAft>
              <a:buNone/>
              <a:defRPr sz="2000" b="0"/>
            </a:lvl1pPr>
            <a:lvl2pPr marL="228600">
              <a:spcBef>
                <a:spcPts val="0"/>
              </a:spcBef>
              <a:spcAft>
                <a:spcPts val="1200"/>
              </a:spcAft>
              <a:defRPr sz="2000" b="0"/>
            </a:lvl2pPr>
            <a:lvl3pPr marL="685800">
              <a:spcBef>
                <a:spcPts val="0"/>
              </a:spcBef>
              <a:spcAft>
                <a:spcPts val="1200"/>
              </a:spcAft>
              <a:defRPr sz="1800" b="0"/>
            </a:lvl3pPr>
            <a:lvl4pPr marL="914400">
              <a:spcBef>
                <a:spcPts val="0"/>
              </a:spcBef>
              <a:spcAft>
                <a:spcPts val="1200"/>
              </a:spcAft>
              <a:defRPr sz="1600" b="0"/>
            </a:lvl4pPr>
            <a:lvl5pPr marL="1143000">
              <a:spcBef>
                <a:spcPts val="0"/>
              </a:spcBef>
              <a:spcAft>
                <a:spcPts val="1200"/>
              </a:spcAft>
              <a:defRPr sz="16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52C157D5-2C68-BA6A-033B-A4CC016CA68F}"/>
              </a:ext>
            </a:extLst>
          </p:cNvPr>
          <p:cNvSpPr>
            <a:spLocks noGrp="1"/>
          </p:cNvSpPr>
          <p:nvPr>
            <p:ph sz="quarter" idx="11" hasCustomPrompt="1"/>
          </p:nvPr>
        </p:nvSpPr>
        <p:spPr>
          <a:xfrm>
            <a:off x="7967475" y="2018119"/>
            <a:ext cx="2449514" cy="3931919"/>
          </a:xfrm>
        </p:spPr>
        <p:txBody>
          <a:bodyPr>
            <a:normAutofit/>
          </a:bodyPr>
          <a:lstStyle>
            <a:lvl1pPr>
              <a:spcBef>
                <a:spcPts val="0"/>
              </a:spcBef>
              <a:spcAft>
                <a:spcPts val="1200"/>
              </a:spcAft>
              <a:defRPr sz="2000" b="1"/>
            </a:lvl1pPr>
            <a:lvl2pPr marL="411480">
              <a:spcBef>
                <a:spcPts val="0"/>
              </a:spcBef>
              <a:spcAft>
                <a:spcPts val="1200"/>
              </a:spcAft>
              <a:defRPr sz="1800" b="1"/>
            </a:lvl2pPr>
            <a:lvl3pPr marL="502920">
              <a:spcBef>
                <a:spcPts val="0"/>
              </a:spcBef>
              <a:spcAft>
                <a:spcPts val="1200"/>
              </a:spcAft>
              <a:defRPr sz="1600" b="1"/>
            </a:lvl3pPr>
            <a:lvl4pPr marL="594360">
              <a:spcBef>
                <a:spcPts val="0"/>
              </a:spcBef>
              <a:spcAft>
                <a:spcPts val="1200"/>
              </a:spcAft>
              <a:defRPr sz="1400" b="1"/>
            </a:lvl4pPr>
            <a:lvl5pPr marL="685800">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1198423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15CC9A46-E0E7-B31D-3E27-6F4303A45A9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8883" t="18052" r="46636"/>
          <a:stretch/>
        </p:blipFill>
        <p:spPr>
          <a:xfrm rot="16200000" flipH="1" flipV="1">
            <a:off x="9553763" y="-952310"/>
            <a:ext cx="1685928" cy="3590547"/>
          </a:xfrm>
          <a:prstGeom prst="rect">
            <a:avLst/>
          </a:prstGeom>
        </p:spPr>
      </p:pic>
      <p:sp>
        <p:nvSpPr>
          <p:cNvPr id="7" name="Title 6">
            <a:extLst>
              <a:ext uri="{FF2B5EF4-FFF2-40B4-BE49-F238E27FC236}">
                <a16:creationId xmlns:a16="http://schemas.microsoft.com/office/drawing/2014/main" id="{767669DC-4C7F-9B50-FCC0-F2AF5B2A9509}"/>
              </a:ext>
            </a:extLst>
          </p:cNvPr>
          <p:cNvSpPr>
            <a:spLocks noGrp="1"/>
          </p:cNvSpPr>
          <p:nvPr>
            <p:ph type="title" hasCustomPrompt="1"/>
          </p:nvPr>
        </p:nvSpPr>
        <p:spPr>
          <a:xfrm>
            <a:off x="923545" y="584477"/>
            <a:ext cx="10354052" cy="1209765"/>
          </a:xfrm>
        </p:spPr>
        <p:txBody>
          <a:bodyPr>
            <a:normAutofit/>
          </a:bodyPr>
          <a:lstStyle>
            <a:lvl1pPr>
              <a:defRPr sz="3200"/>
            </a:lvl1pPr>
          </a:lstStyle>
          <a:p>
            <a:r>
              <a:rPr lang="en-US" dirty="0"/>
              <a:t>Click to add title</a:t>
            </a:r>
          </a:p>
        </p:txBody>
      </p:sp>
      <p:sp>
        <p:nvSpPr>
          <p:cNvPr id="9" name="Table Placeholder 8">
            <a:extLst>
              <a:ext uri="{FF2B5EF4-FFF2-40B4-BE49-F238E27FC236}">
                <a16:creationId xmlns:a16="http://schemas.microsoft.com/office/drawing/2014/main" id="{BEF581C2-7562-2E21-E6DD-20AEFC43AABC}"/>
              </a:ext>
            </a:extLst>
          </p:cNvPr>
          <p:cNvSpPr>
            <a:spLocks noGrp="1"/>
          </p:cNvSpPr>
          <p:nvPr>
            <p:ph type="tbl" sz="quarter" idx="10"/>
          </p:nvPr>
        </p:nvSpPr>
        <p:spPr>
          <a:xfrm>
            <a:off x="923545" y="2009775"/>
            <a:ext cx="10354052" cy="3931920"/>
          </a:xfrm>
        </p:spPr>
        <p:txBody>
          <a:bodyPr>
            <a:normAutofit/>
          </a:bodyPr>
          <a:lstStyle>
            <a:lvl1pPr>
              <a:defRPr sz="2400"/>
            </a:lvl1pPr>
          </a:lstStyle>
          <a:p>
            <a:r>
              <a:rPr lang="en-US"/>
              <a:t>Click icon to add table</a:t>
            </a:r>
            <a:endParaRPr lang="en-US" dirty="0"/>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63842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2">
    <p:bg>
      <p:bgPr>
        <a:solidFill>
          <a:schemeClr val="tx1"/>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3A3E8B6-2BD8-19E0-7F51-7A25EF836F8C}"/>
              </a:ext>
            </a:extLst>
          </p:cNvPr>
          <p:cNvSpPr>
            <a:spLocks noGrp="1"/>
          </p:cNvSpPr>
          <p:nvPr>
            <p:ph type="title" hasCustomPrompt="1"/>
          </p:nvPr>
        </p:nvSpPr>
        <p:spPr>
          <a:xfrm>
            <a:off x="6091515" y="374090"/>
            <a:ext cx="5057104" cy="3624984"/>
          </a:xfrm>
        </p:spPr>
        <p:txBody>
          <a:bodyPr anchor="b">
            <a:normAutofit/>
          </a:bodyPr>
          <a:lstStyle>
            <a:lvl1pPr>
              <a:defRPr sz="4800">
                <a:solidFill>
                  <a:schemeClr val="bg1"/>
                </a:solidFill>
              </a:defRPr>
            </a:lvl1pPr>
          </a:lstStyle>
          <a:p>
            <a:r>
              <a:rPr lang="en-US" dirty="0"/>
              <a:t>Click to add title</a:t>
            </a:r>
          </a:p>
        </p:txBody>
      </p:sp>
      <p:sp>
        <p:nvSpPr>
          <p:cNvPr id="8" name="Content Placeholder 2">
            <a:extLst>
              <a:ext uri="{FF2B5EF4-FFF2-40B4-BE49-F238E27FC236}">
                <a16:creationId xmlns:a16="http://schemas.microsoft.com/office/drawing/2014/main" id="{B1F96043-F6A4-F581-7DB8-96138F0E4011}"/>
              </a:ext>
            </a:extLst>
          </p:cNvPr>
          <p:cNvSpPr>
            <a:spLocks noGrp="1"/>
          </p:cNvSpPr>
          <p:nvPr>
            <p:ph idx="1" hasCustomPrompt="1"/>
          </p:nvPr>
        </p:nvSpPr>
        <p:spPr>
          <a:xfrm>
            <a:off x="6091514" y="4172989"/>
            <a:ext cx="5057103" cy="2519363"/>
          </a:xfrm>
        </p:spPr>
        <p:txBody>
          <a:bodyPr>
            <a:normAutofit/>
          </a:bodyPr>
          <a:lstStyle>
            <a:lvl1pPr marL="0" indent="0">
              <a:lnSpc>
                <a:spcPct val="90000"/>
              </a:lnSpc>
              <a:spcBef>
                <a:spcPts val="0"/>
              </a:spcBef>
              <a:spcAft>
                <a:spcPts val="0"/>
              </a:spcAft>
              <a:buNone/>
              <a:defRPr sz="2000" baseline="0">
                <a:solidFill>
                  <a:schemeClr val="bg1"/>
                </a:solidFill>
              </a:defRPr>
            </a:lvl1pPr>
            <a:lvl2pPr marL="742950" indent="-285750">
              <a:lnSpc>
                <a:spcPct val="90000"/>
              </a:lnSpc>
              <a:spcBef>
                <a:spcPts val="0"/>
              </a:spcBef>
              <a:spcAft>
                <a:spcPts val="0"/>
              </a:spcAft>
              <a:buFont typeface="Arial" panose="020B0604020202020204" pitchFamily="34" charset="0"/>
              <a:buChar char="•"/>
              <a:defRPr sz="1800" baseline="0">
                <a:solidFill>
                  <a:schemeClr val="bg1"/>
                </a:solidFill>
              </a:defRPr>
            </a:lvl2pPr>
            <a:lvl3pPr marL="1200150" indent="-285750">
              <a:lnSpc>
                <a:spcPct val="90000"/>
              </a:lnSpc>
              <a:spcBef>
                <a:spcPts val="0"/>
              </a:spcBef>
              <a:spcAft>
                <a:spcPts val="0"/>
              </a:spcAft>
              <a:buFont typeface="Arial" panose="020B0604020202020204" pitchFamily="34" charset="0"/>
              <a:buChar char="•"/>
              <a:defRPr sz="1600" baseline="0">
                <a:solidFill>
                  <a:schemeClr val="bg1"/>
                </a:solidFill>
              </a:defRPr>
            </a:lvl3pPr>
            <a:lvl4pPr marL="1657350" indent="-285750">
              <a:lnSpc>
                <a:spcPct val="90000"/>
              </a:lnSpc>
              <a:spcBef>
                <a:spcPts val="0"/>
              </a:spcBef>
              <a:spcAft>
                <a:spcPts val="0"/>
              </a:spcAft>
              <a:buFont typeface="Arial" panose="020B0604020202020204" pitchFamily="34" charset="0"/>
              <a:buChar char="•"/>
              <a:defRPr sz="1400" baseline="0">
                <a:solidFill>
                  <a:schemeClr val="bg1"/>
                </a:solidFill>
              </a:defRPr>
            </a:lvl4pPr>
            <a:lvl5pPr marL="2000250" indent="-171450">
              <a:lnSpc>
                <a:spcPct val="90000"/>
              </a:lnSpc>
              <a:spcBef>
                <a:spcPts val="0"/>
              </a:spcBef>
              <a:spcAft>
                <a:spcPts val="0"/>
              </a:spcAft>
              <a:buFont typeface="Arial" panose="020B0604020202020204" pitchFamily="34" charset="0"/>
              <a:buChar char="•"/>
              <a:defRPr sz="1200" baseline="0">
                <a:solidFill>
                  <a:schemeClr val="bg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2" name="Graphic 1">
            <a:extLst>
              <a:ext uri="{FF2B5EF4-FFF2-40B4-BE49-F238E27FC236}">
                <a16:creationId xmlns:a16="http://schemas.microsoft.com/office/drawing/2014/main" id="{C805DE67-EFB0-F6F3-6C08-2FE90284C31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151" r="18577"/>
          <a:stretch/>
        </p:blipFill>
        <p:spPr>
          <a:xfrm flipH="1">
            <a:off x="0" y="0"/>
            <a:ext cx="5181600" cy="6858000"/>
          </a:xfrm>
          <a:prstGeom prst="rect">
            <a:avLst/>
          </a:prstGeom>
        </p:spPr>
      </p:pic>
    </p:spTree>
    <p:extLst>
      <p:ext uri="{BB962C8B-B14F-4D97-AF65-F5344CB8AC3E}">
        <p14:creationId xmlns:p14="http://schemas.microsoft.com/office/powerpoint/2010/main" val="24703470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Intro">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0DFB311A-EAAD-7656-C753-E8C73994853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4533" t="18691" r="1" b="-131"/>
          <a:stretch/>
        </p:blipFill>
        <p:spPr>
          <a:xfrm rot="5400000">
            <a:off x="7851419" y="-1244552"/>
            <a:ext cx="3096029" cy="5585137"/>
          </a:xfrm>
          <a:custGeom>
            <a:avLst/>
            <a:gdLst>
              <a:gd name="connsiteX0" fmla="*/ 0 w 1756624"/>
              <a:gd name="connsiteY0" fmla="*/ 0 h 6858000"/>
              <a:gd name="connsiteX1" fmla="*/ 1756624 w 1756624"/>
              <a:gd name="connsiteY1" fmla="*/ 0 h 6858000"/>
              <a:gd name="connsiteX2" fmla="*/ 1756624 w 1756624"/>
              <a:gd name="connsiteY2" fmla="*/ 6858000 h 6858000"/>
              <a:gd name="connsiteX3" fmla="*/ 0 w 17566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756624" h="6858000">
                <a:moveTo>
                  <a:pt x="0" y="0"/>
                </a:moveTo>
                <a:lnTo>
                  <a:pt x="1756624" y="0"/>
                </a:lnTo>
                <a:lnTo>
                  <a:pt x="1756624" y="6858000"/>
                </a:lnTo>
                <a:lnTo>
                  <a:pt x="0" y="6858000"/>
                </a:lnTo>
                <a:close/>
              </a:path>
            </a:pathLst>
          </a:custGeom>
        </p:spPr>
      </p:pic>
      <p:pic>
        <p:nvPicPr>
          <p:cNvPr id="10" name="Graphic 9">
            <a:extLst>
              <a:ext uri="{FF2B5EF4-FFF2-40B4-BE49-F238E27FC236}">
                <a16:creationId xmlns:a16="http://schemas.microsoft.com/office/drawing/2014/main" id="{1612F0DE-D367-10BB-1F71-60AA6527CAD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4151" r="18577"/>
          <a:stretch/>
        </p:blipFill>
        <p:spPr>
          <a:xfrm>
            <a:off x="7010400" y="0"/>
            <a:ext cx="5181600" cy="6858000"/>
          </a:xfrm>
          <a:prstGeom prst="rect">
            <a:avLst/>
          </a:prstGeom>
        </p:spPr>
      </p:pic>
      <p:sp>
        <p:nvSpPr>
          <p:cNvPr id="2" name="Title 1">
            <a:extLst>
              <a:ext uri="{FF2B5EF4-FFF2-40B4-BE49-F238E27FC236}">
                <a16:creationId xmlns:a16="http://schemas.microsoft.com/office/drawing/2014/main" id="{4F4F5799-FC34-2F2D-D11E-9B472CAF066E}"/>
              </a:ext>
            </a:extLst>
          </p:cNvPr>
          <p:cNvSpPr>
            <a:spLocks noGrp="1"/>
          </p:cNvSpPr>
          <p:nvPr>
            <p:ph type="title" hasCustomPrompt="1"/>
          </p:nvPr>
        </p:nvSpPr>
        <p:spPr>
          <a:xfrm>
            <a:off x="914400" y="315533"/>
            <a:ext cx="5181600" cy="2376868"/>
          </a:xfrm>
        </p:spPr>
        <p:txBody>
          <a:bodyPr anchor="b">
            <a:normAutofit/>
          </a:bodyPr>
          <a:lstStyle>
            <a:lvl1pPr>
              <a:defRPr sz="3200"/>
            </a:lvl1pPr>
          </a:lstStyle>
          <a:p>
            <a:r>
              <a:rPr lang="en-US" dirty="0"/>
              <a:t>Click to add title</a:t>
            </a:r>
          </a:p>
        </p:txBody>
      </p:sp>
      <p:sp>
        <p:nvSpPr>
          <p:cNvPr id="8" name="Content Placeholder 7">
            <a:extLst>
              <a:ext uri="{FF2B5EF4-FFF2-40B4-BE49-F238E27FC236}">
                <a16:creationId xmlns:a16="http://schemas.microsoft.com/office/drawing/2014/main" id="{2575025C-084B-CD7A-F546-0E13BA13CFEF}"/>
              </a:ext>
            </a:extLst>
          </p:cNvPr>
          <p:cNvSpPr>
            <a:spLocks noGrp="1"/>
          </p:cNvSpPr>
          <p:nvPr>
            <p:ph sz="quarter" idx="10" hasCustomPrompt="1"/>
          </p:nvPr>
        </p:nvSpPr>
        <p:spPr>
          <a:xfrm>
            <a:off x="914400" y="2844800"/>
            <a:ext cx="5181600" cy="3128963"/>
          </a:xfrm>
        </p:spPr>
        <p:txBody>
          <a:bodyPr>
            <a:normAutofit/>
          </a:bodyPr>
          <a:lstStyle>
            <a:lvl1pPr marL="0" indent="0">
              <a:lnSpc>
                <a:spcPct val="120000"/>
              </a:lnSpc>
              <a:buNone/>
              <a:defRPr sz="2000"/>
            </a:lvl1pPr>
            <a:lvl2pPr>
              <a:lnSpc>
                <a:spcPct val="120000"/>
              </a:lnSpc>
              <a:defRPr sz="1800"/>
            </a:lvl2pPr>
            <a:lvl3pPr>
              <a:lnSpc>
                <a:spcPct val="120000"/>
              </a:lnSpc>
              <a:defRPr sz="1600"/>
            </a:lvl3pPr>
            <a:lvl4pPr>
              <a:lnSpc>
                <a:spcPct val="120000"/>
              </a:lnSpc>
              <a:defRPr sz="1400"/>
            </a:lvl4pPr>
            <a:lvl5pPr>
              <a:lnSpc>
                <a:spcPct val="120000"/>
              </a:lnSpc>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387509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tx1"/>
        </a:solidFill>
        <a:effectLst/>
      </p:bgPr>
    </p:bg>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B5DE041D-A3BF-94FF-029C-719D4DADA21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3300" t="13815"/>
          <a:stretch/>
        </p:blipFill>
        <p:spPr>
          <a:xfrm>
            <a:off x="0" y="-1"/>
            <a:ext cx="4239206" cy="3776193"/>
          </a:xfrm>
          <a:prstGeom prst="rect">
            <a:avLst/>
          </a:prstGeom>
        </p:spPr>
      </p:pic>
      <p:sp>
        <p:nvSpPr>
          <p:cNvPr id="2" name="Title 1">
            <a:extLst>
              <a:ext uri="{FF2B5EF4-FFF2-40B4-BE49-F238E27FC236}">
                <a16:creationId xmlns:a16="http://schemas.microsoft.com/office/drawing/2014/main" id="{0DEE605D-0584-F71C-A97D-B672F13E3911}"/>
              </a:ext>
            </a:extLst>
          </p:cNvPr>
          <p:cNvSpPr>
            <a:spLocks noGrp="1"/>
          </p:cNvSpPr>
          <p:nvPr>
            <p:ph type="title" hasCustomPrompt="1"/>
          </p:nvPr>
        </p:nvSpPr>
        <p:spPr>
          <a:xfrm>
            <a:off x="914400" y="2580640"/>
            <a:ext cx="5181600" cy="3368819"/>
          </a:xfrm>
        </p:spPr>
        <p:txBody>
          <a:bodyPr anchor="b">
            <a:normAutofit/>
          </a:bodyPr>
          <a:lstStyle>
            <a:lvl1pPr>
              <a:defRPr sz="4800">
                <a:solidFill>
                  <a:schemeClr val="bg1"/>
                </a:solidFill>
              </a:defRPr>
            </a:lvl1pPr>
          </a:lstStyle>
          <a:p>
            <a:r>
              <a:rPr lang="en-US" dirty="0"/>
              <a:t>Click to add title</a:t>
            </a:r>
          </a:p>
        </p:txBody>
      </p:sp>
      <p:sp>
        <p:nvSpPr>
          <p:cNvPr id="9" name="Picture Placeholder 8">
            <a:extLst>
              <a:ext uri="{FF2B5EF4-FFF2-40B4-BE49-F238E27FC236}">
                <a16:creationId xmlns:a16="http://schemas.microsoft.com/office/drawing/2014/main" id="{59AF635C-89E6-F6EF-FA6A-417A9A84BF4A}"/>
              </a:ext>
            </a:extLst>
          </p:cNvPr>
          <p:cNvSpPr>
            <a:spLocks noGrp="1"/>
          </p:cNvSpPr>
          <p:nvPr>
            <p:ph type="pic" sz="quarter" idx="10" hasCustomPrompt="1"/>
          </p:nvPr>
        </p:nvSpPr>
        <p:spPr>
          <a:xfrm>
            <a:off x="6085840" y="-10159"/>
            <a:ext cx="6116320" cy="6868160"/>
          </a:xfrm>
          <a:custGeom>
            <a:avLst/>
            <a:gdLst>
              <a:gd name="connsiteX0" fmla="*/ 0 w 6116320"/>
              <a:gd name="connsiteY0" fmla="*/ 0 h 6880225"/>
              <a:gd name="connsiteX1" fmla="*/ 6116320 w 6116320"/>
              <a:gd name="connsiteY1" fmla="*/ 0 h 6880225"/>
              <a:gd name="connsiteX2" fmla="*/ 6116320 w 6116320"/>
              <a:gd name="connsiteY2" fmla="*/ 6880225 h 6880225"/>
              <a:gd name="connsiteX3" fmla="*/ 0 w 6116320"/>
              <a:gd name="connsiteY3" fmla="*/ 6880225 h 6880225"/>
              <a:gd name="connsiteX4" fmla="*/ 0 w 6116320"/>
              <a:gd name="connsiteY4" fmla="*/ 0 h 6880225"/>
              <a:gd name="connsiteX0" fmla="*/ 0 w 6116320"/>
              <a:gd name="connsiteY0" fmla="*/ 0 h 6880225"/>
              <a:gd name="connsiteX1" fmla="*/ 6116320 w 6116320"/>
              <a:gd name="connsiteY1" fmla="*/ 0 h 6880225"/>
              <a:gd name="connsiteX2" fmla="*/ 6116320 w 6116320"/>
              <a:gd name="connsiteY2" fmla="*/ 6880225 h 6880225"/>
              <a:gd name="connsiteX3" fmla="*/ 2052320 w 6116320"/>
              <a:gd name="connsiteY3" fmla="*/ 6880225 h 6880225"/>
              <a:gd name="connsiteX4" fmla="*/ 0 w 6116320"/>
              <a:gd name="connsiteY4" fmla="*/ 0 h 6880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6320" h="6880225">
                <a:moveTo>
                  <a:pt x="0" y="0"/>
                </a:moveTo>
                <a:lnTo>
                  <a:pt x="6116320" y="0"/>
                </a:lnTo>
                <a:lnTo>
                  <a:pt x="6116320" y="6880225"/>
                </a:lnTo>
                <a:lnTo>
                  <a:pt x="2052320" y="6880225"/>
                </a:lnTo>
                <a:lnTo>
                  <a:pt x="0" y="0"/>
                </a:lnTo>
                <a:close/>
              </a:path>
            </a:pathLst>
          </a:custGeom>
        </p:spPr>
        <p:txBody>
          <a:bodyPr>
            <a:normAutofit/>
          </a:bodyPr>
          <a:lstStyle>
            <a:lvl1pPr marL="0" indent="0" algn="ctr">
              <a:buNone/>
              <a:defRPr sz="2000">
                <a:solidFill>
                  <a:schemeClr val="bg1"/>
                </a:solidFill>
              </a:defRPr>
            </a:lvl1pPr>
          </a:lstStyle>
          <a:p>
            <a:r>
              <a:rPr lang="en-US" dirty="0"/>
              <a:t>Click icon to insert picture</a:t>
            </a:r>
          </a:p>
        </p:txBody>
      </p:sp>
    </p:spTree>
    <p:extLst>
      <p:ext uri="{BB962C8B-B14F-4D97-AF65-F5344CB8AC3E}">
        <p14:creationId xmlns:p14="http://schemas.microsoft.com/office/powerpoint/2010/main" val="7367892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verview">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2B74EE53-DB22-C27E-074F-A7129585FEA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5158" t="-5374" b="78533"/>
          <a:stretch/>
        </p:blipFill>
        <p:spPr>
          <a:xfrm rot="10800000">
            <a:off x="6324600" y="0"/>
            <a:ext cx="5867400" cy="1647324"/>
          </a:xfrm>
          <a:prstGeom prst="rect">
            <a:avLst/>
          </a:prstGeom>
        </p:spPr>
      </p:pic>
      <p:sp>
        <p:nvSpPr>
          <p:cNvPr id="2" name="Title 1">
            <a:extLst>
              <a:ext uri="{FF2B5EF4-FFF2-40B4-BE49-F238E27FC236}">
                <a16:creationId xmlns:a16="http://schemas.microsoft.com/office/drawing/2014/main" id="{278AEF0C-FA4B-8C23-0132-5529EC244F9E}"/>
              </a:ext>
            </a:extLst>
          </p:cNvPr>
          <p:cNvSpPr>
            <a:spLocks noGrp="1"/>
          </p:cNvSpPr>
          <p:nvPr>
            <p:ph type="title" hasCustomPrompt="1"/>
          </p:nvPr>
        </p:nvSpPr>
        <p:spPr>
          <a:xfrm>
            <a:off x="6126480" y="1310639"/>
            <a:ext cx="4805997" cy="2689629"/>
          </a:xfrm>
        </p:spPr>
        <p:txBody>
          <a:bodyPr anchor="b">
            <a:normAutofit/>
          </a:bodyPr>
          <a:lstStyle>
            <a:lvl1pPr>
              <a:defRPr sz="4800"/>
            </a:lvl1pPr>
          </a:lstStyle>
          <a:p>
            <a:r>
              <a:rPr lang="en-US" dirty="0"/>
              <a:t>Click to add title</a:t>
            </a:r>
          </a:p>
        </p:txBody>
      </p:sp>
      <p:sp>
        <p:nvSpPr>
          <p:cNvPr id="12" name="Picture Placeholder 11">
            <a:extLst>
              <a:ext uri="{FF2B5EF4-FFF2-40B4-BE49-F238E27FC236}">
                <a16:creationId xmlns:a16="http://schemas.microsoft.com/office/drawing/2014/main" id="{B3DD4867-9B0B-647C-1F78-5E50BF30F089}"/>
              </a:ext>
            </a:extLst>
          </p:cNvPr>
          <p:cNvSpPr>
            <a:spLocks noGrp="1"/>
          </p:cNvSpPr>
          <p:nvPr>
            <p:ph type="pic" sz="quarter" idx="11"/>
          </p:nvPr>
        </p:nvSpPr>
        <p:spPr>
          <a:xfrm>
            <a:off x="0" y="-1016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053840 w 6096000"/>
              <a:gd name="connsiteY2" fmla="*/ 6858000 h 6858000"/>
              <a:gd name="connsiteX3" fmla="*/ 0 w 6096000"/>
              <a:gd name="connsiteY3" fmla="*/ 6858000 h 6858000"/>
              <a:gd name="connsiteX4" fmla="*/ 0 w 609600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58000">
                <a:moveTo>
                  <a:pt x="0" y="0"/>
                </a:moveTo>
                <a:lnTo>
                  <a:pt x="6096000" y="0"/>
                </a:lnTo>
                <a:lnTo>
                  <a:pt x="4053840" y="6858000"/>
                </a:lnTo>
                <a:lnTo>
                  <a:pt x="0" y="6858000"/>
                </a:lnTo>
                <a:lnTo>
                  <a:pt x="0" y="0"/>
                </a:lnTo>
                <a:close/>
              </a:path>
            </a:pathLst>
          </a:custGeom>
        </p:spPr>
        <p:txBody>
          <a:bodyPr>
            <a:normAutofit/>
          </a:bodyPr>
          <a:lstStyle>
            <a:lvl1pPr marL="0" indent="0" algn="ctr">
              <a:buNone/>
              <a:defRPr sz="2000"/>
            </a:lvl1pPr>
          </a:lstStyle>
          <a:p>
            <a:r>
              <a:rPr lang="en-US"/>
              <a:t>Click icon to add picture</a:t>
            </a:r>
            <a:endParaRPr lang="en-US" dirty="0"/>
          </a:p>
        </p:txBody>
      </p:sp>
      <p:sp>
        <p:nvSpPr>
          <p:cNvPr id="10" name="Content Placeholder 9">
            <a:extLst>
              <a:ext uri="{FF2B5EF4-FFF2-40B4-BE49-F238E27FC236}">
                <a16:creationId xmlns:a16="http://schemas.microsoft.com/office/drawing/2014/main" id="{BFF4D65D-965A-5E86-4D91-C72D1D03A8B9}"/>
              </a:ext>
            </a:extLst>
          </p:cNvPr>
          <p:cNvSpPr>
            <a:spLocks noGrp="1"/>
          </p:cNvSpPr>
          <p:nvPr>
            <p:ph sz="quarter" idx="10" hasCustomPrompt="1"/>
          </p:nvPr>
        </p:nvSpPr>
        <p:spPr>
          <a:xfrm>
            <a:off x="6126163" y="4172990"/>
            <a:ext cx="4805997" cy="2389736"/>
          </a:xfrm>
        </p:spPr>
        <p:txBody>
          <a:bodyPr>
            <a:normAutofit/>
          </a:bodyPr>
          <a:lstStyle>
            <a:lvl1pPr marL="0" indent="0">
              <a:buFont typeface="Arial" panose="020B0604020202020204" pitchFamily="34" charset="0"/>
              <a:buNone/>
              <a:defRPr sz="2000"/>
            </a:lvl1pPr>
            <a:lvl2pPr marL="457200" indent="0">
              <a:buNone/>
              <a:defRPr sz="1800"/>
            </a:lvl2pPr>
            <a:lvl3pPr marL="914400" indent="0">
              <a:buNone/>
              <a:defRPr sz="1600"/>
            </a:lvl3pPr>
            <a:lvl4pPr marL="1371600" indent="0">
              <a:buNone/>
              <a:defRPr sz="1400"/>
            </a:lvl4pPr>
            <a:lvl5pPr marL="1828800" indent="0">
              <a:buNone/>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26365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04C9F686-E069-3B60-9625-01EE6A41D75D}"/>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45239"/>
          <a:stretch/>
        </p:blipFill>
        <p:spPr>
          <a:xfrm flipH="1">
            <a:off x="9135414" y="0"/>
            <a:ext cx="3056586" cy="6858000"/>
          </a:xfrm>
          <a:custGeom>
            <a:avLst/>
            <a:gdLst>
              <a:gd name="connsiteX0" fmla="*/ 4284372 w 4284372"/>
              <a:gd name="connsiteY0" fmla="*/ 0 h 6858000"/>
              <a:gd name="connsiteX1" fmla="*/ 0 w 4284372"/>
              <a:gd name="connsiteY1" fmla="*/ 0 h 6858000"/>
              <a:gd name="connsiteX2" fmla="*/ 0 w 4284372"/>
              <a:gd name="connsiteY2" fmla="*/ 6858000 h 6858000"/>
              <a:gd name="connsiteX3" fmla="*/ 4284372 w 428437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84372" h="6858000">
                <a:moveTo>
                  <a:pt x="4284372" y="0"/>
                </a:moveTo>
                <a:lnTo>
                  <a:pt x="0" y="0"/>
                </a:lnTo>
                <a:lnTo>
                  <a:pt x="0" y="6858000"/>
                </a:lnTo>
                <a:lnTo>
                  <a:pt x="4284372" y="6858000"/>
                </a:lnTo>
                <a:close/>
              </a:path>
            </a:pathLst>
          </a:custGeom>
        </p:spPr>
      </p:pic>
      <p:pic>
        <p:nvPicPr>
          <p:cNvPr id="9" name="Graphic 8">
            <a:extLst>
              <a:ext uri="{FF2B5EF4-FFF2-40B4-BE49-F238E27FC236}">
                <a16:creationId xmlns:a16="http://schemas.microsoft.com/office/drawing/2014/main" id="{6D7227F9-50F9-820B-69B7-924C02120466}"/>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b="2330"/>
          <a:stretch/>
        </p:blipFill>
        <p:spPr>
          <a:xfrm>
            <a:off x="7810500" y="3025140"/>
            <a:ext cx="4381500" cy="3832860"/>
          </a:xfrm>
          <a:prstGeom prst="rect">
            <a:avLst/>
          </a:prstGeom>
        </p:spPr>
      </p:pic>
      <p:sp>
        <p:nvSpPr>
          <p:cNvPr id="2" name="Title 1">
            <a:extLst>
              <a:ext uri="{FF2B5EF4-FFF2-40B4-BE49-F238E27FC236}">
                <a16:creationId xmlns:a16="http://schemas.microsoft.com/office/drawing/2014/main" id="{448D1E69-316E-A8E1-7ADA-040A0E490730}"/>
              </a:ext>
            </a:extLst>
          </p:cNvPr>
          <p:cNvSpPr>
            <a:spLocks noGrp="1"/>
          </p:cNvSpPr>
          <p:nvPr>
            <p:ph type="title" hasCustomPrompt="1"/>
          </p:nvPr>
        </p:nvSpPr>
        <p:spPr>
          <a:xfrm>
            <a:off x="914399" y="365125"/>
            <a:ext cx="7273637" cy="1646555"/>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61069CA0-E0AB-99C6-10DB-13AAC019DD7D}"/>
              </a:ext>
            </a:extLst>
          </p:cNvPr>
          <p:cNvSpPr>
            <a:spLocks noGrp="1"/>
          </p:cNvSpPr>
          <p:nvPr>
            <p:ph sz="quarter" idx="10" hasCustomPrompt="1"/>
          </p:nvPr>
        </p:nvSpPr>
        <p:spPr>
          <a:xfrm>
            <a:off x="914399" y="2011363"/>
            <a:ext cx="7273638" cy="4155757"/>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152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Content and left Image 1">
    <p:bg>
      <p:bgPr>
        <a:solidFill>
          <a:schemeClr val="tx1"/>
        </a:solidFill>
        <a:effectLst/>
      </p:bgPr>
    </p:bg>
    <p:spTree>
      <p:nvGrpSpPr>
        <p:cNvPr id="1" name=""/>
        <p:cNvGrpSpPr/>
        <p:nvPr/>
      </p:nvGrpSpPr>
      <p:grpSpPr>
        <a:xfrm>
          <a:off x="0" y="0"/>
          <a:ext cx="0" cy="0"/>
          <a:chOff x="0" y="0"/>
          <a:chExt cx="0" cy="0"/>
        </a:xfrm>
      </p:grpSpPr>
      <p:pic>
        <p:nvPicPr>
          <p:cNvPr id="6" name="Graphic 5">
            <a:extLst>
              <a:ext uri="{FF2B5EF4-FFF2-40B4-BE49-F238E27FC236}">
                <a16:creationId xmlns:a16="http://schemas.microsoft.com/office/drawing/2014/main" id="{4589277D-BC14-E7E0-5822-5575F563E1C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6200000">
            <a:off x="8039100" y="228600"/>
            <a:ext cx="4381500" cy="3924300"/>
          </a:xfrm>
          <a:prstGeom prst="rect">
            <a:avLst/>
          </a:prstGeom>
        </p:spPr>
      </p:pic>
      <p:sp>
        <p:nvSpPr>
          <p:cNvPr id="2" name="Title 1">
            <a:extLst>
              <a:ext uri="{FF2B5EF4-FFF2-40B4-BE49-F238E27FC236}">
                <a16:creationId xmlns:a16="http://schemas.microsoft.com/office/drawing/2014/main" id="{4FDB1BDE-C8F3-ACC0-740B-CBD8128777D5}"/>
              </a:ext>
            </a:extLst>
          </p:cNvPr>
          <p:cNvSpPr>
            <a:spLocks noGrp="1"/>
          </p:cNvSpPr>
          <p:nvPr>
            <p:ph type="title"/>
          </p:nvPr>
        </p:nvSpPr>
        <p:spPr>
          <a:xfrm>
            <a:off x="6096000" y="375285"/>
            <a:ext cx="4896678" cy="3624984"/>
          </a:xfrm>
        </p:spPr>
        <p:txBody>
          <a:bodyPr anchor="b">
            <a:normAutofit/>
          </a:bodyPr>
          <a:lstStyle>
            <a:lvl1pPr>
              <a:defRPr sz="4800">
                <a:solidFill>
                  <a:schemeClr val="bg1"/>
                </a:solidFill>
              </a:defRPr>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128597A3-47D0-F393-55D9-07FFD951F396}"/>
              </a:ext>
            </a:extLst>
          </p:cNvPr>
          <p:cNvSpPr>
            <a:spLocks noGrp="1"/>
          </p:cNvSpPr>
          <p:nvPr>
            <p:ph type="pic" sz="quarter" idx="11"/>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405384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586 w 6096586"/>
              <a:gd name="connsiteY0" fmla="*/ 0 h 6858000"/>
              <a:gd name="connsiteX1" fmla="*/ 4054426 w 6096586"/>
              <a:gd name="connsiteY1" fmla="*/ 0 h 6858000"/>
              <a:gd name="connsiteX2" fmla="*/ 6096586 w 6096586"/>
              <a:gd name="connsiteY2" fmla="*/ 6858000 h 6858000"/>
              <a:gd name="connsiteX3" fmla="*/ 586 w 6096586"/>
              <a:gd name="connsiteY3" fmla="*/ 6858000 h 6858000"/>
              <a:gd name="connsiteX4" fmla="*/ 586 w 6096586"/>
              <a:gd name="connsiteY4" fmla="*/ 3669792 h 6858000"/>
              <a:gd name="connsiteX5" fmla="*/ 586 w 6096586"/>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 name="connsiteX0" fmla="*/ 0 w 6096000"/>
              <a:gd name="connsiteY0" fmla="*/ 0 h 6858000"/>
              <a:gd name="connsiteX1" fmla="*/ 4053840 w 6096000"/>
              <a:gd name="connsiteY1" fmla="*/ 0 h 6858000"/>
              <a:gd name="connsiteX2" fmla="*/ 6096000 w 6096000"/>
              <a:gd name="connsiteY2" fmla="*/ 6858000 h 6858000"/>
              <a:gd name="connsiteX3" fmla="*/ 950976 w 6096000"/>
              <a:gd name="connsiteY3" fmla="*/ 6858000 h 6858000"/>
              <a:gd name="connsiteX4" fmla="*/ 0 w 6096000"/>
              <a:gd name="connsiteY4" fmla="*/ 3669792 h 6858000"/>
              <a:gd name="connsiteX5" fmla="*/ 0 w 609600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000" h="6858000">
                <a:moveTo>
                  <a:pt x="0" y="0"/>
                </a:moveTo>
                <a:lnTo>
                  <a:pt x="4053840" y="0"/>
                </a:lnTo>
                <a:lnTo>
                  <a:pt x="6096000" y="6858000"/>
                </a:lnTo>
                <a:lnTo>
                  <a:pt x="950976" y="6858000"/>
                </a:lnTo>
                <a:lnTo>
                  <a:pt x="0" y="3669792"/>
                </a:lnTo>
                <a:lnTo>
                  <a:pt x="0" y="0"/>
                </a:lnTo>
                <a:close/>
              </a:path>
            </a:pathLst>
          </a:custGeom>
        </p:spPr>
        <p:txBody>
          <a:bodyPr>
            <a:normAutofit/>
          </a:bodyPr>
          <a:lstStyle>
            <a:lvl1pPr marL="0" indent="0" algn="l">
              <a:buNone/>
              <a:defRPr sz="2000">
                <a:solidFill>
                  <a:schemeClr val="bg1"/>
                </a:solidFill>
              </a:defRPr>
            </a:lvl1pPr>
          </a:lstStyle>
          <a:p>
            <a:r>
              <a:rPr lang="en-US"/>
              <a:t>Click icon to add picture</a:t>
            </a:r>
            <a:endParaRPr lang="en-US" dirty="0"/>
          </a:p>
        </p:txBody>
      </p:sp>
      <p:sp>
        <p:nvSpPr>
          <p:cNvPr id="9" name="Content Placeholder 10">
            <a:extLst>
              <a:ext uri="{FF2B5EF4-FFF2-40B4-BE49-F238E27FC236}">
                <a16:creationId xmlns:a16="http://schemas.microsoft.com/office/drawing/2014/main" id="{4BF260CE-C6E3-AE7A-DB8E-A72A1CF5B54E}"/>
              </a:ext>
            </a:extLst>
          </p:cNvPr>
          <p:cNvSpPr>
            <a:spLocks noGrp="1"/>
          </p:cNvSpPr>
          <p:nvPr>
            <p:ph sz="quarter" idx="10" hasCustomPrompt="1"/>
          </p:nvPr>
        </p:nvSpPr>
        <p:spPr>
          <a:xfrm>
            <a:off x="6096000" y="4172990"/>
            <a:ext cx="4896677" cy="2309726"/>
          </a:xfrm>
        </p:spPr>
        <p:txBody>
          <a:bodyPr>
            <a:normAutofit/>
          </a:bodyPr>
          <a:lstStyle>
            <a:lvl1pPr marL="0" indent="0">
              <a:spcBef>
                <a:spcPts val="0"/>
              </a:spcBef>
              <a:spcAft>
                <a:spcPts val="1200"/>
              </a:spcAft>
              <a:buNone/>
              <a:defRPr sz="2000">
                <a:solidFill>
                  <a:schemeClr val="bg1"/>
                </a:solidFill>
              </a:defRPr>
            </a:lvl1pPr>
            <a:lvl2pPr marL="742950" indent="-285750">
              <a:spcBef>
                <a:spcPts val="0"/>
              </a:spcBef>
              <a:spcAft>
                <a:spcPts val="1200"/>
              </a:spcAft>
              <a:buFont typeface="Arial" panose="020B0604020202020204" pitchFamily="34" charset="0"/>
              <a:buChar char="•"/>
              <a:defRPr sz="1800">
                <a:solidFill>
                  <a:schemeClr val="bg1"/>
                </a:solidFill>
              </a:defRPr>
            </a:lvl2pPr>
            <a:lvl3pPr marL="1200150" indent="-285750">
              <a:spcBef>
                <a:spcPts val="0"/>
              </a:spcBef>
              <a:spcAft>
                <a:spcPts val="1200"/>
              </a:spcAft>
              <a:buFont typeface="Arial" panose="020B0604020202020204" pitchFamily="34" charset="0"/>
              <a:buChar char="•"/>
              <a:defRPr sz="1600">
                <a:solidFill>
                  <a:schemeClr val="bg1"/>
                </a:solidFill>
              </a:defRPr>
            </a:lvl3pPr>
            <a:lvl4pPr marL="1657350" indent="-285750">
              <a:spcBef>
                <a:spcPts val="0"/>
              </a:spcBef>
              <a:spcAft>
                <a:spcPts val="1200"/>
              </a:spcAft>
              <a:buFont typeface="Arial" panose="020B0604020202020204" pitchFamily="34" charset="0"/>
              <a:buChar char="•"/>
              <a:defRPr sz="1400">
                <a:solidFill>
                  <a:schemeClr val="bg1"/>
                </a:solidFill>
              </a:defRPr>
            </a:lvl4pPr>
            <a:lvl5pPr marL="2114550" indent="-285750">
              <a:spcBef>
                <a:spcPts val="0"/>
              </a:spcBef>
              <a:spcAft>
                <a:spcPts val="1200"/>
              </a:spcAft>
              <a:buFont typeface="Arial" panose="020B0604020202020204" pitchFamily="34" charset="0"/>
              <a:buChar char="•"/>
              <a:defRPr sz="1400">
                <a:solidFill>
                  <a:schemeClr val="bg1"/>
                </a:solidFill>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8911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wo Content 1">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6E20435-B9A5-359D-133D-5D3EED409CD5}"/>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55" t="41988" r="53993" b="33420"/>
          <a:stretch/>
        </p:blipFill>
        <p:spPr>
          <a:xfrm rot="10800000">
            <a:off x="9198864" y="-5"/>
            <a:ext cx="2993136" cy="1517907"/>
          </a:xfrm>
          <a:prstGeom prst="rect">
            <a:avLst/>
          </a:prstGeom>
        </p:spPr>
      </p:pic>
      <p:pic>
        <p:nvPicPr>
          <p:cNvPr id="9" name="Graphic 8">
            <a:extLst>
              <a:ext uri="{FF2B5EF4-FFF2-40B4-BE49-F238E27FC236}">
                <a16:creationId xmlns:a16="http://schemas.microsoft.com/office/drawing/2014/main" id="{7B99CAE4-AA9B-52BA-7DE8-8245CE705D35}"/>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25445" t="24819" r="46503"/>
          <a:stretch/>
        </p:blipFill>
        <p:spPr>
          <a:xfrm rot="16200000">
            <a:off x="961221" y="4525179"/>
            <a:ext cx="1371600" cy="3294042"/>
          </a:xfrm>
          <a:prstGeom prst="rect">
            <a:avLst/>
          </a:prstGeom>
        </p:spPr>
      </p:pic>
      <p:sp>
        <p:nvSpPr>
          <p:cNvPr id="10" name="Title 9">
            <a:extLst>
              <a:ext uri="{FF2B5EF4-FFF2-40B4-BE49-F238E27FC236}">
                <a16:creationId xmlns:a16="http://schemas.microsoft.com/office/drawing/2014/main" id="{28DFE681-710B-6FE5-B8E0-3BC9DB9F12D1}"/>
              </a:ext>
            </a:extLst>
          </p:cNvPr>
          <p:cNvSpPr>
            <a:spLocks noGrp="1"/>
          </p:cNvSpPr>
          <p:nvPr>
            <p:ph type="title" hasCustomPrompt="1"/>
          </p:nvPr>
        </p:nvSpPr>
        <p:spPr>
          <a:xfrm>
            <a:off x="914399" y="365125"/>
            <a:ext cx="10363201" cy="1629601"/>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3FE383D3-6A16-1891-FF52-470B26B94042}"/>
              </a:ext>
            </a:extLst>
          </p:cNvPr>
          <p:cNvSpPr>
            <a:spLocks noGrp="1"/>
          </p:cNvSpPr>
          <p:nvPr>
            <p:ph sz="quarter" idx="10" hasCustomPrompt="1"/>
          </p:nvPr>
        </p:nvSpPr>
        <p:spPr>
          <a:xfrm>
            <a:off x="914399"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74B5EB04-CA6E-7417-56DF-A55B21E94B74}"/>
              </a:ext>
            </a:extLst>
          </p:cNvPr>
          <p:cNvSpPr>
            <a:spLocks noGrp="1"/>
          </p:cNvSpPr>
          <p:nvPr>
            <p:ph sz="quarter" idx="11" hasCustomPrompt="1"/>
          </p:nvPr>
        </p:nvSpPr>
        <p:spPr>
          <a:xfrm>
            <a:off x="6284891" y="2022250"/>
            <a:ext cx="499270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417792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Content 2">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A783FA55-EF1D-66CF-8FD5-29086D71E62F}"/>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1981" t="40714" r="61027" b="44471"/>
          <a:stretch/>
        </p:blipFill>
        <p:spPr>
          <a:xfrm rot="10800000" flipV="1">
            <a:off x="-26830" y="5950040"/>
            <a:ext cx="2513521" cy="914400"/>
          </a:xfrm>
          <a:prstGeom prst="rect">
            <a:avLst/>
          </a:prstGeom>
        </p:spPr>
      </p:pic>
      <p:pic>
        <p:nvPicPr>
          <p:cNvPr id="9" name="Graphic 8">
            <a:extLst>
              <a:ext uri="{FF2B5EF4-FFF2-40B4-BE49-F238E27FC236}">
                <a16:creationId xmlns:a16="http://schemas.microsoft.com/office/drawing/2014/main" id="{542CEFED-8DE0-0155-A5B6-A44051A6D034}"/>
              </a:ext>
              <a:ext uri="{C183D7F6-B498-43B3-948B-1728B52AA6E4}">
                <adec:decorative xmlns:adec="http://schemas.microsoft.com/office/drawing/2017/decorative" val="1"/>
              </a:ext>
            </a:extLst>
          </p:cNvPr>
          <p:cNvPicPr>
            <a:picLocks noChangeAspect="1"/>
          </p:cNvPicPr>
          <p:nvPr userDrawn="1"/>
        </p:nvPicPr>
        <p:blipFill rotWithShape="1">
          <a:blip r:embed="rId4">
            <a:extLst>
              <a:ext uri="{96DAC541-7B7A-43D3-8B79-37D633B846F1}">
                <asvg:svgBlip xmlns:asvg="http://schemas.microsoft.com/office/drawing/2016/SVG/main" r:embed="rId5"/>
              </a:ext>
            </a:extLst>
          </a:blip>
          <a:srcRect l="18883" t="18052" r="46636"/>
          <a:stretch/>
        </p:blipFill>
        <p:spPr>
          <a:xfrm rot="16200000" flipH="1" flipV="1">
            <a:off x="9553763" y="-952310"/>
            <a:ext cx="1685928" cy="3590547"/>
          </a:xfrm>
          <a:prstGeom prst="rect">
            <a:avLst/>
          </a:prstGeom>
        </p:spPr>
      </p:pic>
      <p:sp>
        <p:nvSpPr>
          <p:cNvPr id="10" name="Title 9">
            <a:extLst>
              <a:ext uri="{FF2B5EF4-FFF2-40B4-BE49-F238E27FC236}">
                <a16:creationId xmlns:a16="http://schemas.microsoft.com/office/drawing/2014/main" id="{57FC493E-284F-ADBA-D92D-883CAB13ADCA}"/>
              </a:ext>
            </a:extLst>
          </p:cNvPr>
          <p:cNvSpPr>
            <a:spLocks noGrp="1"/>
          </p:cNvSpPr>
          <p:nvPr>
            <p:ph type="title" hasCustomPrompt="1"/>
          </p:nvPr>
        </p:nvSpPr>
        <p:spPr>
          <a:xfrm>
            <a:off x="914398" y="365125"/>
            <a:ext cx="10439401" cy="1617017"/>
          </a:xfrm>
        </p:spPr>
        <p:txBody>
          <a:bodyPr>
            <a:normAutofit/>
          </a:bodyPr>
          <a:lstStyle>
            <a:lvl1pPr>
              <a:defRPr sz="3200"/>
            </a:lvl1pPr>
          </a:lstStyle>
          <a:p>
            <a:r>
              <a:rPr lang="en-US" dirty="0"/>
              <a:t>Click to add title</a:t>
            </a:r>
          </a:p>
        </p:txBody>
      </p:sp>
      <p:sp>
        <p:nvSpPr>
          <p:cNvPr id="11" name="Content Placeholder 10">
            <a:extLst>
              <a:ext uri="{FF2B5EF4-FFF2-40B4-BE49-F238E27FC236}">
                <a16:creationId xmlns:a16="http://schemas.microsoft.com/office/drawing/2014/main" id="{4B8B2035-4AA9-D25E-9F15-3ED36F734D13}"/>
              </a:ext>
            </a:extLst>
          </p:cNvPr>
          <p:cNvSpPr>
            <a:spLocks noGrp="1"/>
          </p:cNvSpPr>
          <p:nvPr>
            <p:ph sz="quarter" idx="10" hasCustomPrompt="1"/>
          </p:nvPr>
        </p:nvSpPr>
        <p:spPr>
          <a:xfrm>
            <a:off x="914399" y="2022250"/>
            <a:ext cx="3310129" cy="3747180"/>
          </a:xfrm>
        </p:spPr>
        <p:txBody>
          <a:bodyPr>
            <a:normAutofit/>
          </a:bodyPr>
          <a:lstStyle>
            <a:lvl1pPr>
              <a:spcBef>
                <a:spcPts val="0"/>
              </a:spcBef>
              <a:spcAft>
                <a:spcPts val="1200"/>
              </a:spcAft>
              <a:defRPr sz="2000" b="1"/>
            </a:lvl1pPr>
            <a:lvl2pPr>
              <a:spcBef>
                <a:spcPts val="0"/>
              </a:spcBef>
              <a:spcAft>
                <a:spcPts val="1200"/>
              </a:spcAft>
              <a:defRPr sz="1800" b="1"/>
            </a:lvl2pPr>
            <a:lvl3pPr>
              <a:spcBef>
                <a:spcPts val="0"/>
              </a:spcBef>
              <a:spcAft>
                <a:spcPts val="1200"/>
              </a:spcAft>
              <a:defRPr sz="1600" b="1"/>
            </a:lvl3pPr>
            <a:lvl4pPr>
              <a:spcBef>
                <a:spcPts val="0"/>
              </a:spcBef>
              <a:spcAft>
                <a:spcPts val="1200"/>
              </a:spcAft>
              <a:defRPr sz="1400" b="1"/>
            </a:lvl4pPr>
            <a:lvl5pPr>
              <a:spcBef>
                <a:spcPts val="0"/>
              </a:spcBef>
              <a:spcAft>
                <a:spcPts val="1200"/>
              </a:spcAft>
              <a:defRPr sz="1400" b="1"/>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0">
            <a:extLst>
              <a:ext uri="{FF2B5EF4-FFF2-40B4-BE49-F238E27FC236}">
                <a16:creationId xmlns:a16="http://schemas.microsoft.com/office/drawing/2014/main" id="{6A694422-6B3E-3D80-AC41-FD1CED52ACAB}"/>
              </a:ext>
            </a:extLst>
          </p:cNvPr>
          <p:cNvSpPr>
            <a:spLocks noGrp="1"/>
          </p:cNvSpPr>
          <p:nvPr>
            <p:ph sz="quarter" idx="11" hasCustomPrompt="1"/>
          </p:nvPr>
        </p:nvSpPr>
        <p:spPr>
          <a:xfrm>
            <a:off x="4602310" y="2018120"/>
            <a:ext cx="6751489" cy="3747180"/>
          </a:xfrm>
        </p:spPr>
        <p:txBody>
          <a:bodyPr>
            <a:normAutofit/>
          </a:bodyPr>
          <a:lstStyle>
            <a:lvl1pPr>
              <a:spcBef>
                <a:spcPts val="0"/>
              </a:spcBef>
              <a:spcAft>
                <a:spcPts val="1200"/>
              </a:spcAft>
              <a:defRPr sz="2000"/>
            </a:lvl1pPr>
            <a:lvl2pPr>
              <a:spcBef>
                <a:spcPts val="0"/>
              </a:spcBef>
              <a:spcAft>
                <a:spcPts val="1200"/>
              </a:spcAft>
              <a:defRPr sz="1800"/>
            </a:lvl2pPr>
            <a:lvl3pPr>
              <a:spcBef>
                <a:spcPts val="0"/>
              </a:spcBef>
              <a:spcAft>
                <a:spcPts val="1200"/>
              </a:spcAft>
              <a:defRPr sz="1600"/>
            </a:lvl3pPr>
            <a:lvl4pPr>
              <a:spcBef>
                <a:spcPts val="0"/>
              </a:spcBef>
              <a:spcAft>
                <a:spcPts val="1200"/>
              </a:spcAft>
              <a:defRPr sz="1400"/>
            </a:lvl4pPr>
            <a:lvl5pPr>
              <a:spcBef>
                <a:spcPts val="0"/>
              </a:spcBef>
              <a:spcAft>
                <a:spcPts val="1200"/>
              </a:spcAft>
              <a:defRPr sz="14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828138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Content and right Image">
    <p:bg>
      <p:bgPr>
        <a:solidFill>
          <a:schemeClr val="accent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48DBD2A1-633E-7A22-751B-5CEFCA93F20C}"/>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67703" t="485" b="67543"/>
          <a:stretch/>
        </p:blipFill>
        <p:spPr>
          <a:xfrm rot="5400000">
            <a:off x="-115162" y="115164"/>
            <a:ext cx="1895058" cy="1664735"/>
          </a:xfrm>
          <a:prstGeom prst="rect">
            <a:avLst/>
          </a:prstGeom>
        </p:spPr>
      </p:pic>
      <p:sp>
        <p:nvSpPr>
          <p:cNvPr id="9" name="Title 8">
            <a:extLst>
              <a:ext uri="{FF2B5EF4-FFF2-40B4-BE49-F238E27FC236}">
                <a16:creationId xmlns:a16="http://schemas.microsoft.com/office/drawing/2014/main" id="{3E7BF4D0-D641-9859-157D-B9094EF3DAB1}"/>
              </a:ext>
            </a:extLst>
          </p:cNvPr>
          <p:cNvSpPr>
            <a:spLocks noGrp="1"/>
          </p:cNvSpPr>
          <p:nvPr>
            <p:ph type="title" hasCustomPrompt="1"/>
          </p:nvPr>
        </p:nvSpPr>
        <p:spPr>
          <a:xfrm>
            <a:off x="916385" y="446313"/>
            <a:ext cx="5179615" cy="1448747"/>
          </a:xfrm>
        </p:spPr>
        <p:txBody>
          <a:bodyPr>
            <a:normAutofit/>
          </a:bodyPr>
          <a:lstStyle>
            <a:lvl1pPr>
              <a:defRPr sz="3200"/>
            </a:lvl1pPr>
          </a:lstStyle>
          <a:p>
            <a:r>
              <a:rPr lang="en-US" dirty="0"/>
              <a:t>Click to add title</a:t>
            </a:r>
          </a:p>
        </p:txBody>
      </p:sp>
      <p:sp>
        <p:nvSpPr>
          <p:cNvPr id="10" name="Content Placeholder 10">
            <a:extLst>
              <a:ext uri="{FF2B5EF4-FFF2-40B4-BE49-F238E27FC236}">
                <a16:creationId xmlns:a16="http://schemas.microsoft.com/office/drawing/2014/main" id="{115AE488-757F-4C5A-7733-85C1D1EA98D3}"/>
              </a:ext>
            </a:extLst>
          </p:cNvPr>
          <p:cNvSpPr>
            <a:spLocks noGrp="1"/>
          </p:cNvSpPr>
          <p:nvPr>
            <p:ph sz="quarter" idx="10" hasCustomPrompt="1"/>
          </p:nvPr>
        </p:nvSpPr>
        <p:spPr>
          <a:xfrm>
            <a:off x="914399" y="2022250"/>
            <a:ext cx="5181600" cy="3747180"/>
          </a:xfrm>
        </p:spPr>
        <p:txBody>
          <a:bodyPr>
            <a:normAutofit/>
          </a:bodyPr>
          <a:lstStyle>
            <a:lvl1pPr>
              <a:spcBef>
                <a:spcPts val="0"/>
              </a:spcBef>
              <a:spcAft>
                <a:spcPts val="1200"/>
              </a:spcAft>
              <a:defRPr sz="2000" b="0"/>
            </a:lvl1pPr>
            <a:lvl2pPr>
              <a:spcBef>
                <a:spcPts val="0"/>
              </a:spcBef>
              <a:spcAft>
                <a:spcPts val="1200"/>
              </a:spcAft>
              <a:defRPr sz="1800" b="0"/>
            </a:lvl2pPr>
            <a:lvl3pPr>
              <a:spcBef>
                <a:spcPts val="0"/>
              </a:spcBef>
              <a:spcAft>
                <a:spcPts val="1200"/>
              </a:spcAft>
              <a:defRPr sz="1600" b="0"/>
            </a:lvl3pPr>
            <a:lvl4pPr>
              <a:spcBef>
                <a:spcPts val="0"/>
              </a:spcBef>
              <a:spcAft>
                <a:spcPts val="1200"/>
              </a:spcAft>
              <a:defRPr sz="1400" b="0"/>
            </a:lvl4pPr>
            <a:lvl5pPr>
              <a:spcBef>
                <a:spcPts val="0"/>
              </a:spcBef>
              <a:spcAft>
                <a:spcPts val="1200"/>
              </a:spcAft>
              <a:defRPr sz="1400" b="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a:extLst>
              <a:ext uri="{FF2B5EF4-FFF2-40B4-BE49-F238E27FC236}">
                <a16:creationId xmlns:a16="http://schemas.microsoft.com/office/drawing/2014/main" id="{B9B66675-D8A5-0062-EB51-C8069A2C3C2E}"/>
              </a:ext>
            </a:extLst>
          </p:cNvPr>
          <p:cNvSpPr>
            <a:spLocks noGrp="1"/>
          </p:cNvSpPr>
          <p:nvPr>
            <p:ph type="sldNum" sz="quarter" idx="4"/>
          </p:nvPr>
        </p:nvSpPr>
        <p:spPr>
          <a:xfrm>
            <a:off x="914400" y="6246254"/>
            <a:ext cx="631065" cy="296214"/>
          </a:xfrm>
          <a:prstGeom prst="rect">
            <a:avLst/>
          </a:prstGeom>
        </p:spPr>
        <p:txBody>
          <a:bodyPr vert="horz" lIns="91440" tIns="45720" rIns="91440" bIns="45720" rtlCol="0" anchor="ctr"/>
          <a:lstStyle>
            <a:lvl1pPr algn="l">
              <a:defRPr sz="1200">
                <a:solidFill>
                  <a:schemeClr val="tx1"/>
                </a:solidFill>
              </a:defRPr>
            </a:lvl1pPr>
          </a:lstStyle>
          <a:p>
            <a:fld id="{B5CEABB6-07DC-46E8-9B57-56EC44A396E5}" type="slidenum">
              <a:rPr lang="en-US" smtClean="0"/>
              <a:pPr/>
              <a:t>‹#›</a:t>
            </a:fld>
            <a:endParaRPr lang="en-US" dirty="0"/>
          </a:p>
        </p:txBody>
      </p:sp>
      <p:sp>
        <p:nvSpPr>
          <p:cNvPr id="12" name="Picture Placeholder 11">
            <a:extLst>
              <a:ext uri="{FF2B5EF4-FFF2-40B4-BE49-F238E27FC236}">
                <a16:creationId xmlns:a16="http://schemas.microsoft.com/office/drawing/2014/main" id="{39DD264F-42B5-DBB0-9839-DB4C6827ED76}"/>
              </a:ext>
            </a:extLst>
          </p:cNvPr>
          <p:cNvSpPr>
            <a:spLocks noGrp="1"/>
          </p:cNvSpPr>
          <p:nvPr>
            <p:ph type="pic" sz="quarter" idx="11"/>
          </p:nvPr>
        </p:nvSpPr>
        <p:spPr>
          <a:xfrm>
            <a:off x="6076950" y="0"/>
            <a:ext cx="6115050" cy="6868886"/>
          </a:xfrm>
          <a:custGeom>
            <a:avLst/>
            <a:gdLst>
              <a:gd name="connsiteX0" fmla="*/ 0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0 w 6115050"/>
              <a:gd name="connsiteY4" fmla="*/ 0 h 6858000"/>
              <a:gd name="connsiteX0" fmla="*/ 2024742 w 6115050"/>
              <a:gd name="connsiteY0" fmla="*/ 0 h 6858000"/>
              <a:gd name="connsiteX1" fmla="*/ 6115050 w 6115050"/>
              <a:gd name="connsiteY1" fmla="*/ 0 h 6858000"/>
              <a:gd name="connsiteX2" fmla="*/ 6115050 w 6115050"/>
              <a:gd name="connsiteY2" fmla="*/ 6858000 h 6858000"/>
              <a:gd name="connsiteX3" fmla="*/ 0 w 6115050"/>
              <a:gd name="connsiteY3" fmla="*/ 6858000 h 6858000"/>
              <a:gd name="connsiteX4" fmla="*/ 2024742 w 6115050"/>
              <a:gd name="connsiteY4" fmla="*/ 0 h 6858000"/>
              <a:gd name="connsiteX0" fmla="*/ 2024742 w 6115050"/>
              <a:gd name="connsiteY0" fmla="*/ 0 h 6858000"/>
              <a:gd name="connsiteX1" fmla="*/ 6115050 w 6115050"/>
              <a:gd name="connsiteY1" fmla="*/ 0 h 6858000"/>
              <a:gd name="connsiteX2" fmla="*/ 6115050 w 6115050"/>
              <a:gd name="connsiteY2" fmla="*/ 3603171 h 6858000"/>
              <a:gd name="connsiteX3" fmla="*/ 6115050 w 6115050"/>
              <a:gd name="connsiteY3" fmla="*/ 6858000 h 6858000"/>
              <a:gd name="connsiteX4" fmla="*/ 0 w 6115050"/>
              <a:gd name="connsiteY4" fmla="*/ 6858000 h 6858000"/>
              <a:gd name="connsiteX5" fmla="*/ 2024742 w 6115050"/>
              <a:gd name="connsiteY5" fmla="*/ 0 h 6858000"/>
              <a:gd name="connsiteX0" fmla="*/ 2024742 w 6115050"/>
              <a:gd name="connsiteY0" fmla="*/ 0 h 6868886"/>
              <a:gd name="connsiteX1" fmla="*/ 6115050 w 6115050"/>
              <a:gd name="connsiteY1" fmla="*/ 0 h 6868886"/>
              <a:gd name="connsiteX2" fmla="*/ 6115050 w 6115050"/>
              <a:gd name="connsiteY2" fmla="*/ 3603171 h 6868886"/>
              <a:gd name="connsiteX3" fmla="*/ 5157107 w 6115050"/>
              <a:gd name="connsiteY3" fmla="*/ 6868886 h 6868886"/>
              <a:gd name="connsiteX4" fmla="*/ 0 w 6115050"/>
              <a:gd name="connsiteY4" fmla="*/ 6858000 h 6868886"/>
              <a:gd name="connsiteX5" fmla="*/ 2024742 w 6115050"/>
              <a:gd name="connsiteY5" fmla="*/ 0 h 6868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5050" h="6868886">
                <a:moveTo>
                  <a:pt x="2024742" y="0"/>
                </a:moveTo>
                <a:lnTo>
                  <a:pt x="6115050" y="0"/>
                </a:lnTo>
                <a:lnTo>
                  <a:pt x="6115050" y="3603171"/>
                </a:lnTo>
                <a:lnTo>
                  <a:pt x="5157107" y="6868886"/>
                </a:lnTo>
                <a:lnTo>
                  <a:pt x="0" y="6858000"/>
                </a:lnTo>
                <a:lnTo>
                  <a:pt x="2024742" y="0"/>
                </a:lnTo>
                <a:close/>
              </a:path>
            </a:pathLst>
          </a:custGeom>
        </p:spPr>
        <p:txBody>
          <a:bodyPr>
            <a:normAutofit/>
          </a:bodyPr>
          <a:lstStyle>
            <a:lvl1pPr marL="0" indent="0" algn="r">
              <a:buNone/>
              <a:defRPr sz="2000"/>
            </a:lvl1pPr>
          </a:lstStyle>
          <a:p>
            <a:r>
              <a:rPr lang="en-US"/>
              <a:t>Click icon to add picture</a:t>
            </a:r>
            <a:endParaRPr lang="en-US" dirty="0"/>
          </a:p>
        </p:txBody>
      </p:sp>
    </p:spTree>
    <p:extLst>
      <p:ext uri="{BB962C8B-B14F-4D97-AF65-F5344CB8AC3E}">
        <p14:creationId xmlns:p14="http://schemas.microsoft.com/office/powerpoint/2010/main" val="34670084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707" r:id="rId1"/>
    <p:sldLayoutId id="2147483708" r:id="rId2"/>
    <p:sldLayoutId id="2147483709" r:id="rId3"/>
    <p:sldLayoutId id="2147483710" r:id="rId4"/>
    <p:sldLayoutId id="2147483711" r:id="rId5"/>
    <p:sldLayoutId id="2147483712" r:id="rId6"/>
    <p:sldLayoutId id="2147483713" r:id="rId7"/>
    <p:sldLayoutId id="2147483714" r:id="rId8"/>
    <p:sldLayoutId id="2147483715" r:id="rId9"/>
    <p:sldLayoutId id="2147483716" r:id="rId10"/>
    <p:sldLayoutId id="2147483717" r:id="rId11"/>
    <p:sldLayoutId id="2147483718" r:id="rId12"/>
    <p:sldLayoutId id="2147483706" r:id="rId13"/>
  </p:sldLayoutIdLst>
  <p:hf hdr="0" ft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8.png"/><Relationship Id="rId4" Type="http://schemas.microsoft.com/office/2017/06/relationships/model3d" Target="../media/model3d1.glb"/></Relationships>
</file>

<file path=ppt/slides/_rels/slide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microsoft.com/office/2014/relationships/chartEx" Target="../charts/chartEx1.xml"/><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1.xml.rels><?xml version="1.0" encoding="UTF-8" standalone="yes"?>
<Relationships xmlns="http://schemas.openxmlformats.org/package/2006/relationships"><Relationship Id="rId3" Type="http://schemas.microsoft.com/office/2014/relationships/chartEx" Target="../charts/chartEx2.xml"/><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42.svg"/></Relationships>
</file>

<file path=ppt/slides/_rels/slide3.xml.rels><?xml version="1.0" encoding="UTF-8" standalone="yes"?>
<Relationships xmlns="http://schemas.openxmlformats.org/package/2006/relationships"><Relationship Id="rId3" Type="http://schemas.microsoft.com/office/2017/06/relationships/model3d" Target="../media/model3d2.glb"/><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hyperlink" Target="https://drive.google.com/file/d/1nGhcd_eeaIiKb8_UPBykxH1_OxMupi5M/view?usp=drive_link" TargetMode="Externa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440D96-BFFB-05BD-30ED-0352500CD058}"/>
              </a:ext>
            </a:extLst>
          </p:cNvPr>
          <p:cNvSpPr>
            <a:spLocks noGrp="1"/>
          </p:cNvSpPr>
          <p:nvPr>
            <p:ph type="title"/>
          </p:nvPr>
        </p:nvSpPr>
        <p:spPr>
          <a:xfrm>
            <a:off x="6096000" y="2773681"/>
            <a:ext cx="5674360" cy="3200400"/>
          </a:xfrm>
        </p:spPr>
        <p:txBody>
          <a:bodyPr/>
          <a:lstStyle/>
          <a:p>
            <a:r>
              <a:rPr lang="en-US" dirty="0"/>
              <a:t>CHINOOK Project</a:t>
            </a:r>
          </a:p>
        </p:txBody>
      </p:sp>
      <p:pic>
        <p:nvPicPr>
          <p:cNvPr id="4" name="Picture 3">
            <a:extLst>
              <a:ext uri="{FF2B5EF4-FFF2-40B4-BE49-F238E27FC236}">
                <a16:creationId xmlns:a16="http://schemas.microsoft.com/office/drawing/2014/main" id="{80A27582-E826-FA45-4635-DCC6426A3BF6}"/>
              </a:ext>
            </a:extLst>
          </p:cNvPr>
          <p:cNvPicPr>
            <a:picLocks noChangeAspect="1"/>
          </p:cNvPicPr>
          <p:nvPr/>
        </p:nvPicPr>
        <p:blipFill>
          <a:blip r:embed="rId3"/>
          <a:stretch>
            <a:fillRect/>
          </a:stretch>
        </p:blipFill>
        <p:spPr>
          <a:xfrm>
            <a:off x="6461550" y="1839074"/>
            <a:ext cx="5533501" cy="2452896"/>
          </a:xfrm>
          <a:prstGeom prst="rect">
            <a:avLst/>
          </a:prstGeom>
        </p:spPr>
      </p:pic>
      <mc:AlternateContent xmlns:mc="http://schemas.openxmlformats.org/markup-compatibility/2006">
        <mc:Choice xmlns:am3d="http://schemas.microsoft.com/office/drawing/2017/model3d" Requires="am3d">
          <p:graphicFrame>
            <p:nvGraphicFramePr>
              <p:cNvPr id="6" name="3D Model 5" descr="Student Classical Guitar">
                <a:extLst>
                  <a:ext uri="{FF2B5EF4-FFF2-40B4-BE49-F238E27FC236}">
                    <a16:creationId xmlns:a16="http://schemas.microsoft.com/office/drawing/2014/main" id="{B1D96564-641D-7B24-6DB7-1BA1258F2012}"/>
                  </a:ext>
                </a:extLst>
              </p:cNvPr>
              <p:cNvGraphicFramePr>
                <a:graphicFrameLocks noChangeAspect="1"/>
              </p:cNvGraphicFramePr>
              <p:nvPr>
                <p:extLst>
                  <p:ext uri="{D42A27DB-BD31-4B8C-83A1-F6EECF244321}">
                    <p14:modId xmlns:p14="http://schemas.microsoft.com/office/powerpoint/2010/main" val="596369982"/>
                  </p:ext>
                </p:extLst>
              </p:nvPr>
            </p:nvGraphicFramePr>
            <p:xfrm rot="8854166">
              <a:off x="-48496" y="4059004"/>
              <a:ext cx="4912753" cy="1954569"/>
            </p:xfrm>
            <a:graphic>
              <a:graphicData uri="http://schemas.microsoft.com/office/drawing/2017/model3d">
                <am3d:model3d r:embed="rId4">
                  <am3d:spPr>
                    <a:xfrm rot="8854166">
                      <a:off x="0" y="0"/>
                      <a:ext cx="4912753" cy="1954569"/>
                    </a:xfrm>
                    <a:prstGeom prst="rect">
                      <a:avLst/>
                    </a:prstGeom>
                  </am3d:spPr>
                  <am3d:camera>
                    <am3d:pos x="0" y="0" z="50970592"/>
                    <am3d:up dx="0" dy="36000000" dz="0"/>
                    <am3d:lookAt x="0" y="0" z="0"/>
                    <am3d:perspective fov="2700000"/>
                  </am3d:camera>
                  <am3d:trans>
                    <am3d:meterPerModelUnit n="996078" d="1000000"/>
                    <am3d:preTrans dx="0" dy="0" dz="0"/>
                    <am3d:scale>
                      <am3d:sx n="1000000" d="1000000"/>
                      <am3d:sy n="1000000" d="1000000"/>
                      <am3d:sz n="1000000" d="1000000"/>
                    </am3d:scale>
                    <am3d:rot ax="20400000"/>
                    <am3d:postTrans dx="0" dy="0" dz="0"/>
                  </am3d:trans>
                  <am3d:raster rName="Office3DRenderer" rVer="16.0.8326">
                    <am3d:blip r:embed="rId5"/>
                  </am3d:raster>
                  <am3d:objViewport viewportSz="544591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5" descr="Student Classical Guitar">
                <a:extLst>
                  <a:ext uri="{FF2B5EF4-FFF2-40B4-BE49-F238E27FC236}">
                    <a16:creationId xmlns:a16="http://schemas.microsoft.com/office/drawing/2014/main" id="{B1D96564-641D-7B24-6DB7-1BA1258F2012}"/>
                  </a:ext>
                </a:extLst>
              </p:cNvPr>
              <p:cNvPicPr>
                <a:picLocks noGrp="1" noRot="1" noChangeAspect="1" noMove="1" noResize="1" noEditPoints="1" noAdjustHandles="1" noChangeArrowheads="1" noChangeShapeType="1" noCrop="1"/>
              </p:cNvPicPr>
              <p:nvPr/>
            </p:nvPicPr>
            <p:blipFill>
              <a:blip r:embed="rId5"/>
              <a:stretch>
                <a:fillRect/>
              </a:stretch>
            </p:blipFill>
            <p:spPr>
              <a:xfrm rot="8854166">
                <a:off x="-48496" y="4059004"/>
                <a:ext cx="4912753" cy="1954569"/>
              </a:xfrm>
              <a:prstGeom prst="rect">
                <a:avLst/>
              </a:prstGeom>
            </p:spPr>
          </p:pic>
        </mc:Fallback>
      </mc:AlternateContent>
    </p:spTree>
    <p:extLst>
      <p:ext uri="{BB962C8B-B14F-4D97-AF65-F5344CB8AC3E}">
        <p14:creationId xmlns:p14="http://schemas.microsoft.com/office/powerpoint/2010/main" val="2945390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781560-7830-3A1F-CEDF-67D27DA997D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9D1AFF2F-2EF3-C8FA-E77D-29F5499E5F6F}"/>
              </a:ext>
            </a:extLst>
          </p:cNvPr>
          <p:cNvSpPr>
            <a:spLocks noGrp="1"/>
          </p:cNvSpPr>
          <p:nvPr>
            <p:ph type="title"/>
          </p:nvPr>
        </p:nvSpPr>
        <p:spPr>
          <a:xfrm>
            <a:off x="596898" y="-50154"/>
            <a:ext cx="10439401" cy="1617017"/>
          </a:xfrm>
        </p:spPr>
        <p:txBody>
          <a:bodyPr/>
          <a:lstStyle/>
          <a:p>
            <a:r>
              <a:rPr lang="en-IN" dirty="0"/>
              <a:t>Database Cleaning</a:t>
            </a:r>
          </a:p>
        </p:txBody>
      </p:sp>
      <p:sp>
        <p:nvSpPr>
          <p:cNvPr id="5" name="Content Placeholder 2">
            <a:extLst>
              <a:ext uri="{FF2B5EF4-FFF2-40B4-BE49-F238E27FC236}">
                <a16:creationId xmlns:a16="http://schemas.microsoft.com/office/drawing/2014/main" id="{9259FA8C-E787-11C6-E43C-FADF957A15D5}"/>
              </a:ext>
            </a:extLst>
          </p:cNvPr>
          <p:cNvSpPr>
            <a:spLocks noGrp="1"/>
          </p:cNvSpPr>
          <p:nvPr>
            <p:ph sz="quarter" idx="10"/>
          </p:nvPr>
        </p:nvSpPr>
        <p:spPr>
          <a:xfrm>
            <a:off x="368298" y="1147718"/>
            <a:ext cx="11684002" cy="4275181"/>
          </a:xfrm>
        </p:spPr>
        <p:txBody>
          <a:bodyPr>
            <a:normAutofit fontScale="92500" lnSpcReduction="10000"/>
          </a:bodyPr>
          <a:lstStyle/>
          <a:p>
            <a:pPr marL="0" indent="0">
              <a:buNone/>
            </a:pPr>
            <a:r>
              <a:rPr lang="en-US" sz="2400" b="0" cap="none" dirty="0">
                <a:cs typeface="Calibri"/>
              </a:rPr>
              <a:t>As there are multiple null or missing or empty values in database in the rows and columns which needs to be accurate for analysis</a:t>
            </a:r>
          </a:p>
          <a:p>
            <a:r>
              <a:rPr lang="en-GB" sz="2400" b="0" dirty="0">
                <a:cs typeface="Calibri"/>
              </a:rPr>
              <a:t>I have replaced those Null values using Coalesce function.</a:t>
            </a:r>
            <a:endParaRPr lang="en-IN" sz="2400" b="0" dirty="0">
              <a:cs typeface="Calibri"/>
            </a:endParaRPr>
          </a:p>
          <a:p>
            <a:r>
              <a:rPr lang="en-IN" sz="2400" b="0" dirty="0">
                <a:cs typeface="Calibri"/>
              </a:rPr>
              <a:t>After replacing the null values I have </a:t>
            </a:r>
            <a:r>
              <a:rPr lang="en-GB" sz="2400" b="0" dirty="0">
                <a:cs typeface="Calibri"/>
              </a:rPr>
              <a:t>created a view for the tables where the null values are existing and to recall for future reference as we can consider the NA for Null values</a:t>
            </a:r>
          </a:p>
          <a:p>
            <a:r>
              <a:rPr lang="en-GB" sz="2400" b="0" dirty="0">
                <a:cs typeface="Calibri"/>
              </a:rPr>
              <a:t>Ex: customer table the query is </a:t>
            </a:r>
          </a:p>
          <a:p>
            <a:pPr marL="0" indent="0">
              <a:buNone/>
            </a:pPr>
            <a:r>
              <a:rPr lang="en-GB" sz="2400" b="0" dirty="0">
                <a:cs typeface="Calibri"/>
              </a:rPr>
              <a:t>create view </a:t>
            </a:r>
            <a:r>
              <a:rPr lang="en-GB" sz="2400" b="0" dirty="0" err="1">
                <a:cs typeface="Calibri"/>
              </a:rPr>
              <a:t>customer_view</a:t>
            </a:r>
            <a:r>
              <a:rPr lang="en-GB" sz="2400" b="0" dirty="0">
                <a:cs typeface="Calibri"/>
              </a:rPr>
              <a:t>  as</a:t>
            </a:r>
          </a:p>
          <a:p>
            <a:pPr marL="0" indent="0">
              <a:buNone/>
            </a:pPr>
            <a:r>
              <a:rPr lang="en-GB" sz="2400" b="0" dirty="0">
                <a:cs typeface="Calibri"/>
              </a:rPr>
              <a:t>select </a:t>
            </a:r>
            <a:r>
              <a:rPr lang="en-GB" sz="2400" b="0" dirty="0" err="1">
                <a:cs typeface="Calibri"/>
              </a:rPr>
              <a:t>customer_id</a:t>
            </a:r>
            <a:r>
              <a:rPr lang="en-GB" sz="2400" b="0" dirty="0">
                <a:cs typeface="Calibri"/>
              </a:rPr>
              <a:t>, </a:t>
            </a:r>
            <a:r>
              <a:rPr lang="en-GB" sz="2400" b="0" dirty="0" err="1">
                <a:cs typeface="Calibri"/>
              </a:rPr>
              <a:t>first_name</a:t>
            </a:r>
            <a:r>
              <a:rPr lang="en-GB" sz="2400" b="0" dirty="0">
                <a:cs typeface="Calibri"/>
              </a:rPr>
              <a:t>, </a:t>
            </a:r>
            <a:r>
              <a:rPr lang="en-GB" sz="2400" b="0" dirty="0" err="1">
                <a:cs typeface="Calibri"/>
              </a:rPr>
              <a:t>last_name</a:t>
            </a:r>
            <a:r>
              <a:rPr lang="en-GB" sz="2400" b="0" dirty="0">
                <a:cs typeface="Calibri"/>
              </a:rPr>
              <a:t>, coalesce(company, "NA") as company, coalesce(address, "NA") as address, city, coalesce(state, "NA") as state,</a:t>
            </a:r>
            <a:r>
              <a:rPr lang="en-IN" sz="2400" b="0" dirty="0">
                <a:cs typeface="Calibri"/>
              </a:rPr>
              <a:t> </a:t>
            </a:r>
            <a:r>
              <a:rPr lang="en-GB" sz="2400" b="0" dirty="0">
                <a:cs typeface="Calibri"/>
              </a:rPr>
              <a:t>country, coalesce(</a:t>
            </a:r>
            <a:r>
              <a:rPr lang="en-GB" sz="2400" b="0" dirty="0" err="1">
                <a:cs typeface="Calibri"/>
              </a:rPr>
              <a:t>postal_code,"NA</a:t>
            </a:r>
            <a:r>
              <a:rPr lang="en-GB" sz="2400" b="0" dirty="0">
                <a:cs typeface="Calibri"/>
              </a:rPr>
              <a:t>") as </a:t>
            </a:r>
            <a:r>
              <a:rPr lang="en-GB" sz="2400" b="0" dirty="0" err="1">
                <a:cs typeface="Calibri"/>
              </a:rPr>
              <a:t>postal_code</a:t>
            </a:r>
            <a:r>
              <a:rPr lang="en-GB" sz="2400" b="0" dirty="0">
                <a:cs typeface="Calibri"/>
              </a:rPr>
              <a:t>, coalesce(</a:t>
            </a:r>
            <a:r>
              <a:rPr lang="en-GB" sz="2400" b="0" dirty="0" err="1">
                <a:cs typeface="Calibri"/>
              </a:rPr>
              <a:t>phone,"NA</a:t>
            </a:r>
            <a:r>
              <a:rPr lang="en-GB" sz="2400" b="0" dirty="0">
                <a:cs typeface="Calibri"/>
              </a:rPr>
              <a:t>") as phone, coalesce(</a:t>
            </a:r>
            <a:r>
              <a:rPr lang="en-GB" sz="2400" b="0" dirty="0" err="1">
                <a:cs typeface="Calibri"/>
              </a:rPr>
              <a:t>fax,"NA</a:t>
            </a:r>
            <a:r>
              <a:rPr lang="en-GB" sz="2400" b="0" dirty="0">
                <a:cs typeface="Calibri"/>
              </a:rPr>
              <a:t>") as fax, email, </a:t>
            </a:r>
            <a:r>
              <a:rPr lang="en-GB" sz="2400" b="0" dirty="0" err="1">
                <a:cs typeface="Calibri"/>
              </a:rPr>
              <a:t>support_rep_id</a:t>
            </a:r>
            <a:r>
              <a:rPr lang="en-GB" sz="2400" b="0" dirty="0">
                <a:cs typeface="Calibri"/>
              </a:rPr>
              <a:t> from customer;</a:t>
            </a:r>
          </a:p>
          <a:p>
            <a:pPr marL="0" indent="0">
              <a:buNone/>
            </a:pPr>
            <a:endParaRPr lang="en-GB" b="0" dirty="0"/>
          </a:p>
          <a:p>
            <a:pPr marL="0" indent="0">
              <a:buNone/>
            </a:pPr>
            <a:endParaRPr lang="en-GB" b="0" dirty="0"/>
          </a:p>
          <a:p>
            <a:pPr marL="0" indent="0">
              <a:buNone/>
            </a:pPr>
            <a:endParaRPr lang="en-IN" b="0" dirty="0"/>
          </a:p>
          <a:p>
            <a:pPr marL="0" indent="0">
              <a:buNone/>
            </a:pPr>
            <a:endParaRPr lang="en-IN" sz="2400" b="0" dirty="0">
              <a:cs typeface="Calibri"/>
            </a:endParaRPr>
          </a:p>
          <a:p>
            <a:pPr marL="0" indent="0">
              <a:buNone/>
            </a:pPr>
            <a:endParaRPr lang="en-US" sz="2400" b="0" cap="none" dirty="0">
              <a:cs typeface="Calibri"/>
            </a:endParaRPr>
          </a:p>
        </p:txBody>
      </p:sp>
      <p:pic>
        <p:nvPicPr>
          <p:cNvPr id="8" name="Picture 7">
            <a:extLst>
              <a:ext uri="{FF2B5EF4-FFF2-40B4-BE49-F238E27FC236}">
                <a16:creationId xmlns:a16="http://schemas.microsoft.com/office/drawing/2014/main" id="{A46EE6F4-91E0-2C35-B326-B584BB053E0E}"/>
              </a:ext>
            </a:extLst>
          </p:cNvPr>
          <p:cNvPicPr>
            <a:picLocks noChangeAspect="1"/>
          </p:cNvPicPr>
          <p:nvPr/>
        </p:nvPicPr>
        <p:blipFill>
          <a:blip r:embed="rId3"/>
          <a:stretch>
            <a:fillRect/>
          </a:stretch>
        </p:blipFill>
        <p:spPr>
          <a:xfrm>
            <a:off x="1524000" y="5054555"/>
            <a:ext cx="8763450" cy="1727289"/>
          </a:xfrm>
          <a:prstGeom prst="rect">
            <a:avLst/>
          </a:prstGeom>
        </p:spPr>
      </p:pic>
    </p:spTree>
    <p:extLst>
      <p:ext uri="{BB962C8B-B14F-4D97-AF65-F5344CB8AC3E}">
        <p14:creationId xmlns:p14="http://schemas.microsoft.com/office/powerpoint/2010/main" val="2342411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22808E-A4F5-62CD-21F4-75B22214806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85C524-73D3-9538-DD51-6431802EECA7}"/>
              </a:ext>
            </a:extLst>
          </p:cNvPr>
          <p:cNvSpPr>
            <a:spLocks noGrp="1"/>
          </p:cNvSpPr>
          <p:nvPr>
            <p:ph type="title"/>
          </p:nvPr>
        </p:nvSpPr>
        <p:spPr>
          <a:xfrm>
            <a:off x="914400" y="2580640"/>
            <a:ext cx="5181600" cy="3368819"/>
          </a:xfrm>
        </p:spPr>
        <p:txBody>
          <a:bodyPr/>
          <a:lstStyle/>
          <a:p>
            <a:r>
              <a:rPr lang="en-US" dirty="0"/>
              <a:t>Analysis of data</a:t>
            </a:r>
          </a:p>
        </p:txBody>
      </p:sp>
    </p:spTree>
    <p:extLst>
      <p:ext uri="{BB962C8B-B14F-4D97-AF65-F5344CB8AC3E}">
        <p14:creationId xmlns:p14="http://schemas.microsoft.com/office/powerpoint/2010/main" val="22055476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FF552-2A12-744E-2C7B-C8E9BE8E6640}"/>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62C9B0F4-6867-7D75-E850-D9EF5FA9401D}"/>
              </a:ext>
            </a:extLst>
          </p:cNvPr>
          <p:cNvSpPr>
            <a:spLocks noGrp="1"/>
          </p:cNvSpPr>
          <p:nvPr>
            <p:ph type="title"/>
          </p:nvPr>
        </p:nvSpPr>
        <p:spPr>
          <a:xfrm>
            <a:off x="368417" y="0"/>
            <a:ext cx="10439401" cy="1617017"/>
          </a:xfrm>
        </p:spPr>
        <p:txBody>
          <a:bodyPr/>
          <a:lstStyle/>
          <a:p>
            <a:r>
              <a:rPr lang="en-IN" dirty="0"/>
              <a:t>Database Analysis</a:t>
            </a:r>
          </a:p>
        </p:txBody>
      </p:sp>
      <p:sp>
        <p:nvSpPr>
          <p:cNvPr id="5" name="Content Placeholder 2">
            <a:extLst>
              <a:ext uri="{FF2B5EF4-FFF2-40B4-BE49-F238E27FC236}">
                <a16:creationId xmlns:a16="http://schemas.microsoft.com/office/drawing/2014/main" id="{A33046A0-AA2F-3FDA-5739-2E038AE4F71D}"/>
              </a:ext>
            </a:extLst>
          </p:cNvPr>
          <p:cNvSpPr>
            <a:spLocks noGrp="1"/>
          </p:cNvSpPr>
          <p:nvPr>
            <p:ph sz="quarter" idx="10"/>
          </p:nvPr>
        </p:nvSpPr>
        <p:spPr>
          <a:xfrm>
            <a:off x="165100" y="1139825"/>
            <a:ext cx="5765800" cy="4300537"/>
          </a:xfrm>
        </p:spPr>
        <p:txBody>
          <a:bodyPr>
            <a:normAutofit fontScale="92500" lnSpcReduction="10000"/>
          </a:bodyPr>
          <a:lstStyle/>
          <a:p>
            <a:r>
              <a:rPr lang="en-US" sz="2400" b="0" dirty="0">
                <a:cs typeface="Calibri"/>
              </a:rPr>
              <a:t>Based on the countries the Majority of Customers are from USA (13 out of 59) around ~22% approx. </a:t>
            </a:r>
          </a:p>
          <a:p>
            <a:r>
              <a:rPr lang="en-US" sz="2400" b="0" dirty="0">
                <a:cs typeface="Calibri"/>
              </a:rPr>
              <a:t>Most of the revenue is being generated from USA as it is having a greater number of customers.</a:t>
            </a:r>
          </a:p>
          <a:p>
            <a:r>
              <a:rPr lang="en-US" sz="2400" b="0" dirty="0">
                <a:cs typeface="Calibri"/>
              </a:rPr>
              <a:t>The Most Popular genre is Rock in USA based on the sales &amp; revenue generated by the customers</a:t>
            </a:r>
          </a:p>
          <a:p>
            <a:r>
              <a:rPr lang="en-GB" sz="2400" b="0" dirty="0">
                <a:cs typeface="Calibri"/>
              </a:rPr>
              <a:t>The Most Famous Genre is </a:t>
            </a:r>
            <a:r>
              <a:rPr lang="en-GB" sz="2400" dirty="0">
                <a:cs typeface="Calibri"/>
              </a:rPr>
              <a:t>Rock</a:t>
            </a:r>
            <a:r>
              <a:rPr lang="en-GB" sz="2400" b="0" dirty="0">
                <a:cs typeface="Calibri"/>
              </a:rPr>
              <a:t> where the top-most artist is </a:t>
            </a:r>
            <a:r>
              <a:rPr lang="en-GB" sz="2400" dirty="0">
                <a:cs typeface="Calibri"/>
              </a:rPr>
              <a:t>The Doors</a:t>
            </a:r>
            <a:r>
              <a:rPr lang="en-GB" sz="2400" b="0" dirty="0">
                <a:cs typeface="Calibri"/>
              </a:rPr>
              <a:t> with the track name as </a:t>
            </a:r>
            <a:r>
              <a:rPr lang="en-GB" sz="2400" dirty="0">
                <a:cs typeface="Calibri"/>
              </a:rPr>
              <a:t>End of the Night</a:t>
            </a:r>
            <a:r>
              <a:rPr lang="en-GB" sz="2400" b="0" dirty="0">
                <a:cs typeface="Calibri"/>
              </a:rPr>
              <a:t> and </a:t>
            </a:r>
            <a:r>
              <a:rPr lang="en-GB" sz="2400" dirty="0">
                <a:cs typeface="Calibri"/>
              </a:rPr>
              <a:t>I Looked at You </a:t>
            </a:r>
            <a:r>
              <a:rPr lang="en-GB" sz="2400" b="0" dirty="0">
                <a:cs typeface="Calibri"/>
              </a:rPr>
              <a:t>which generated from </a:t>
            </a:r>
            <a:r>
              <a:rPr lang="en-GB" sz="2400" dirty="0">
                <a:cs typeface="Calibri"/>
              </a:rPr>
              <a:t>Rock</a:t>
            </a:r>
            <a:r>
              <a:rPr lang="en-GB" sz="2400" b="0" dirty="0">
                <a:cs typeface="Calibri"/>
              </a:rPr>
              <a:t> genre</a:t>
            </a:r>
            <a:endParaRPr lang="en-US" sz="2400" b="0" dirty="0">
              <a:cs typeface="Calibri"/>
            </a:endParaRPr>
          </a:p>
          <a:p>
            <a:endParaRPr lang="en-US" sz="2400" b="0" dirty="0">
              <a:cs typeface="Calibri"/>
            </a:endParaRPr>
          </a:p>
          <a:p>
            <a:pPr marL="0" indent="0">
              <a:buNone/>
            </a:pPr>
            <a:endParaRPr lang="en-US" sz="2400" b="0" dirty="0">
              <a:cs typeface="Calibri"/>
            </a:endParaRPr>
          </a:p>
          <a:p>
            <a:endParaRPr lang="en-US" sz="2400" b="0" cap="none" dirty="0">
              <a:cs typeface="Calibri"/>
            </a:endParaRPr>
          </a:p>
        </p:txBody>
      </p:sp>
      <p:pic>
        <p:nvPicPr>
          <p:cNvPr id="3" name="Picture 2">
            <a:extLst>
              <a:ext uri="{FF2B5EF4-FFF2-40B4-BE49-F238E27FC236}">
                <a16:creationId xmlns:a16="http://schemas.microsoft.com/office/drawing/2014/main" id="{67D32BF8-8254-1DB8-826A-0E42ED2127BA}"/>
              </a:ext>
            </a:extLst>
          </p:cNvPr>
          <p:cNvPicPr>
            <a:picLocks noChangeAspect="1"/>
          </p:cNvPicPr>
          <p:nvPr/>
        </p:nvPicPr>
        <p:blipFill>
          <a:blip r:embed="rId3"/>
          <a:stretch>
            <a:fillRect/>
          </a:stretch>
        </p:blipFill>
        <p:spPr>
          <a:xfrm>
            <a:off x="6603883" y="1058862"/>
            <a:ext cx="5315069" cy="3106738"/>
          </a:xfrm>
          <a:prstGeom prst="rect">
            <a:avLst/>
          </a:prstGeom>
        </p:spPr>
      </p:pic>
      <p:pic>
        <p:nvPicPr>
          <p:cNvPr id="4" name="Picture 3">
            <a:extLst>
              <a:ext uri="{FF2B5EF4-FFF2-40B4-BE49-F238E27FC236}">
                <a16:creationId xmlns:a16="http://schemas.microsoft.com/office/drawing/2014/main" id="{DB09DB8C-D4A9-4497-F965-E9FF74589A1A}"/>
              </a:ext>
            </a:extLst>
          </p:cNvPr>
          <p:cNvPicPr>
            <a:picLocks noChangeAspect="1"/>
          </p:cNvPicPr>
          <p:nvPr/>
        </p:nvPicPr>
        <p:blipFill>
          <a:blip r:embed="rId4"/>
          <a:stretch>
            <a:fillRect/>
          </a:stretch>
        </p:blipFill>
        <p:spPr>
          <a:xfrm>
            <a:off x="5488734" y="5054600"/>
            <a:ext cx="6703266" cy="1803400"/>
          </a:xfrm>
          <a:prstGeom prst="rect">
            <a:avLst/>
          </a:prstGeom>
        </p:spPr>
      </p:pic>
    </p:spTree>
    <p:extLst>
      <p:ext uri="{BB962C8B-B14F-4D97-AF65-F5344CB8AC3E}">
        <p14:creationId xmlns:p14="http://schemas.microsoft.com/office/powerpoint/2010/main" val="1343262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10E68-11D0-593C-9384-34AC794023A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48DA01DF-2E55-F0A3-807A-AC90A2E3BA54}"/>
              </a:ext>
            </a:extLst>
          </p:cNvPr>
          <p:cNvSpPr>
            <a:spLocks noGrp="1"/>
          </p:cNvSpPr>
          <p:nvPr>
            <p:ph type="title"/>
          </p:nvPr>
        </p:nvSpPr>
        <p:spPr>
          <a:xfrm>
            <a:off x="361948" y="182736"/>
            <a:ext cx="10439401" cy="1617017"/>
          </a:xfrm>
        </p:spPr>
        <p:txBody>
          <a:bodyPr/>
          <a:lstStyle/>
          <a:p>
            <a:r>
              <a:rPr lang="en-IN" dirty="0"/>
              <a:t>Top 5 Customers for Top 5 countries</a:t>
            </a:r>
          </a:p>
        </p:txBody>
      </p:sp>
      <p:sp>
        <p:nvSpPr>
          <p:cNvPr id="5" name="Content Placeholder 2">
            <a:extLst>
              <a:ext uri="{FF2B5EF4-FFF2-40B4-BE49-F238E27FC236}">
                <a16:creationId xmlns:a16="http://schemas.microsoft.com/office/drawing/2014/main" id="{9707CD99-4A27-D888-B5FD-2EE01F6C3824}"/>
              </a:ext>
            </a:extLst>
          </p:cNvPr>
          <p:cNvSpPr>
            <a:spLocks noGrp="1"/>
          </p:cNvSpPr>
          <p:nvPr>
            <p:ph sz="quarter" idx="10"/>
          </p:nvPr>
        </p:nvSpPr>
        <p:spPr>
          <a:xfrm>
            <a:off x="12700" y="1431131"/>
            <a:ext cx="11925300" cy="4868069"/>
          </a:xfrm>
        </p:spPr>
        <p:txBody>
          <a:bodyPr>
            <a:normAutofit lnSpcReduction="10000"/>
          </a:bodyPr>
          <a:lstStyle/>
          <a:p>
            <a:r>
              <a:rPr lang="en-US" sz="2400" b="0" dirty="0">
                <a:cs typeface="Calibri"/>
              </a:rPr>
              <a:t>Calculating the total revenue generated by each country to rank the countries group by state &amp; city as it will give more details to check from country the customers are doing the more purchases and no of purchases made by each country</a:t>
            </a:r>
          </a:p>
          <a:p>
            <a:r>
              <a:rPr lang="en-US" sz="2400" b="0" dirty="0">
                <a:cs typeface="Calibri"/>
              </a:rPr>
              <a:t>It will help us to understand which genre </a:t>
            </a:r>
          </a:p>
          <a:p>
            <a:pPr marL="0" indent="0">
              <a:buNone/>
            </a:pPr>
            <a:r>
              <a:rPr lang="en-US" sz="2400" b="0" dirty="0">
                <a:cs typeface="Calibri"/>
              </a:rPr>
              <a:t>is most popular among the countries as </a:t>
            </a:r>
          </a:p>
          <a:p>
            <a:pPr marL="0" indent="0">
              <a:buNone/>
            </a:pPr>
            <a:r>
              <a:rPr lang="en-US" sz="2400" b="0" dirty="0">
                <a:cs typeface="Calibri"/>
              </a:rPr>
              <a:t>it will help in the promotion campaigns or </a:t>
            </a:r>
          </a:p>
          <a:p>
            <a:pPr marL="0" indent="0">
              <a:buNone/>
            </a:pPr>
            <a:r>
              <a:rPr lang="en-US" sz="2400" b="0" dirty="0">
                <a:cs typeface="Calibri"/>
              </a:rPr>
              <a:t>for any marketing purposes</a:t>
            </a:r>
          </a:p>
          <a:p>
            <a:r>
              <a:rPr lang="en-US" sz="2400" b="0" dirty="0">
                <a:cs typeface="Calibri"/>
              </a:rPr>
              <a:t>The Customer from Brazil has made the </a:t>
            </a:r>
          </a:p>
          <a:p>
            <a:pPr marL="0" indent="0">
              <a:buNone/>
            </a:pPr>
            <a:r>
              <a:rPr lang="en-US" sz="2400" b="0" dirty="0">
                <a:cs typeface="Calibri"/>
              </a:rPr>
              <a:t>highest revenue as they have placed more </a:t>
            </a:r>
          </a:p>
          <a:p>
            <a:pPr marL="0" indent="0">
              <a:buNone/>
            </a:pPr>
            <a:r>
              <a:rPr lang="en-US" sz="2400" b="0" dirty="0">
                <a:cs typeface="Calibri"/>
              </a:rPr>
              <a:t>Orders than any other customers from </a:t>
            </a:r>
          </a:p>
          <a:p>
            <a:pPr marL="0" indent="0">
              <a:buNone/>
            </a:pPr>
            <a:r>
              <a:rPr lang="en-US" sz="2400" b="0" dirty="0">
                <a:cs typeface="Calibri"/>
              </a:rPr>
              <a:t>Other regions</a:t>
            </a:r>
          </a:p>
          <a:p>
            <a:endParaRPr lang="en-US" sz="2400" b="0" cap="none" dirty="0">
              <a:cs typeface="Calibri"/>
            </a:endParaRPr>
          </a:p>
        </p:txBody>
      </p:sp>
      <p:graphicFrame>
        <p:nvGraphicFramePr>
          <p:cNvPr id="7" name="Chart 6">
            <a:extLst>
              <a:ext uri="{FF2B5EF4-FFF2-40B4-BE49-F238E27FC236}">
                <a16:creationId xmlns:a16="http://schemas.microsoft.com/office/drawing/2014/main" id="{BC491418-7DB7-6F8A-6C69-2C52210D5C8E}"/>
              </a:ext>
            </a:extLst>
          </p:cNvPr>
          <p:cNvGraphicFramePr>
            <a:graphicFrameLocks/>
          </p:cNvGraphicFramePr>
          <p:nvPr/>
        </p:nvGraphicFramePr>
        <p:xfrm>
          <a:off x="5803900" y="2717800"/>
          <a:ext cx="5994400" cy="3429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633574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4E05DA-2B71-A507-DD60-2922A8F53679}"/>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F94A1C8A-B419-F470-1EE0-1A784CD82783}"/>
              </a:ext>
            </a:extLst>
          </p:cNvPr>
          <p:cNvSpPr>
            <a:spLocks noGrp="1"/>
          </p:cNvSpPr>
          <p:nvPr>
            <p:ph type="title"/>
          </p:nvPr>
        </p:nvSpPr>
        <p:spPr>
          <a:xfrm>
            <a:off x="412748" y="43036"/>
            <a:ext cx="10439401" cy="1617017"/>
          </a:xfrm>
        </p:spPr>
        <p:txBody>
          <a:bodyPr/>
          <a:lstStyle/>
          <a:p>
            <a:r>
              <a:rPr lang="en-IN" dirty="0"/>
              <a:t>Top Tracks</a:t>
            </a:r>
          </a:p>
        </p:txBody>
      </p:sp>
      <p:sp>
        <p:nvSpPr>
          <p:cNvPr id="5" name="Content Placeholder 2">
            <a:extLst>
              <a:ext uri="{FF2B5EF4-FFF2-40B4-BE49-F238E27FC236}">
                <a16:creationId xmlns:a16="http://schemas.microsoft.com/office/drawing/2014/main" id="{C6028F64-7278-F383-30A3-C9DC578EAAE2}"/>
              </a:ext>
            </a:extLst>
          </p:cNvPr>
          <p:cNvSpPr>
            <a:spLocks noGrp="1"/>
          </p:cNvSpPr>
          <p:nvPr>
            <p:ph sz="quarter" idx="10"/>
          </p:nvPr>
        </p:nvSpPr>
        <p:spPr>
          <a:xfrm>
            <a:off x="88900" y="1406053"/>
            <a:ext cx="12103100" cy="4300537"/>
          </a:xfrm>
        </p:spPr>
        <p:txBody>
          <a:bodyPr>
            <a:normAutofit/>
          </a:bodyPr>
          <a:lstStyle/>
          <a:p>
            <a:r>
              <a:rPr lang="en-GB" b="0" dirty="0"/>
              <a:t>The Faceless track was purchased by </a:t>
            </a:r>
            <a:r>
              <a:rPr lang="en-IN" dirty="0"/>
              <a:t>Stanisław Wójcik </a:t>
            </a:r>
            <a:r>
              <a:rPr lang="en-IN" b="0" dirty="0"/>
              <a:t>2 times more than any other tracks</a:t>
            </a:r>
            <a:endParaRPr lang="en-GB" b="0" dirty="0"/>
          </a:p>
          <a:p>
            <a:r>
              <a:rPr lang="en-GB" b="0" dirty="0"/>
              <a:t>Where as Frantisek </a:t>
            </a:r>
            <a:r>
              <a:rPr lang="en-GB" b="0" dirty="0" err="1"/>
              <a:t>Wichterlova</a:t>
            </a:r>
            <a:r>
              <a:rPr lang="en-GB" b="0" dirty="0"/>
              <a:t> is the top most customer from city Prague has purchased highest no. of quantities 146 overall considering all the tracks and </a:t>
            </a:r>
            <a:r>
              <a:rPr lang="en-US" b="0" dirty="0"/>
              <a:t>average order value of 11.11, followed by Helena Holý (10.73) and Robert Brown (10.15). </a:t>
            </a:r>
          </a:p>
        </p:txBody>
      </p:sp>
      <p:pic>
        <p:nvPicPr>
          <p:cNvPr id="8" name="Picture 7">
            <a:extLst>
              <a:ext uri="{FF2B5EF4-FFF2-40B4-BE49-F238E27FC236}">
                <a16:creationId xmlns:a16="http://schemas.microsoft.com/office/drawing/2014/main" id="{BC7E60CE-1DE6-2A51-CF48-DD3B7983C617}"/>
              </a:ext>
            </a:extLst>
          </p:cNvPr>
          <p:cNvPicPr>
            <a:picLocks noChangeAspect="1"/>
          </p:cNvPicPr>
          <p:nvPr/>
        </p:nvPicPr>
        <p:blipFill>
          <a:blip r:embed="rId3"/>
          <a:stretch>
            <a:fillRect/>
          </a:stretch>
        </p:blipFill>
        <p:spPr>
          <a:xfrm>
            <a:off x="3412895" y="3556320"/>
            <a:ext cx="8499705" cy="2336479"/>
          </a:xfrm>
          <a:prstGeom prst="rect">
            <a:avLst/>
          </a:prstGeom>
        </p:spPr>
      </p:pic>
    </p:spTree>
    <p:extLst>
      <p:ext uri="{BB962C8B-B14F-4D97-AF65-F5344CB8AC3E}">
        <p14:creationId xmlns:p14="http://schemas.microsoft.com/office/powerpoint/2010/main" val="35923774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679181-4948-FD24-41F1-2907C8C43281}"/>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37A4C5A-5E9C-B994-AC69-2B62977C133E}"/>
              </a:ext>
            </a:extLst>
          </p:cNvPr>
          <p:cNvSpPr>
            <a:spLocks noGrp="1"/>
          </p:cNvSpPr>
          <p:nvPr>
            <p:ph type="title"/>
          </p:nvPr>
        </p:nvSpPr>
        <p:spPr>
          <a:xfrm>
            <a:off x="412748" y="43036"/>
            <a:ext cx="10439401" cy="1617017"/>
          </a:xfrm>
        </p:spPr>
        <p:txBody>
          <a:bodyPr/>
          <a:lstStyle/>
          <a:p>
            <a:r>
              <a:rPr lang="en-IN" dirty="0"/>
              <a:t>Churn rate analysis</a:t>
            </a:r>
          </a:p>
        </p:txBody>
      </p:sp>
      <p:sp>
        <p:nvSpPr>
          <p:cNvPr id="5" name="Content Placeholder 2">
            <a:extLst>
              <a:ext uri="{FF2B5EF4-FFF2-40B4-BE49-F238E27FC236}">
                <a16:creationId xmlns:a16="http://schemas.microsoft.com/office/drawing/2014/main" id="{988BD5B3-35B9-D7E4-7268-7839CC92ED8C}"/>
              </a:ext>
            </a:extLst>
          </p:cNvPr>
          <p:cNvSpPr>
            <a:spLocks noGrp="1"/>
          </p:cNvSpPr>
          <p:nvPr>
            <p:ph sz="quarter" idx="10"/>
          </p:nvPr>
        </p:nvSpPr>
        <p:spPr>
          <a:xfrm>
            <a:off x="88900" y="1253653"/>
            <a:ext cx="12103100" cy="4969347"/>
          </a:xfrm>
        </p:spPr>
        <p:txBody>
          <a:bodyPr>
            <a:normAutofit lnSpcReduction="10000"/>
          </a:bodyPr>
          <a:lstStyle/>
          <a:p>
            <a:pPr marL="0" indent="0">
              <a:buNone/>
            </a:pPr>
            <a:r>
              <a:rPr lang="en-GB" dirty="0"/>
              <a:t>Insights:</a:t>
            </a:r>
          </a:p>
          <a:p>
            <a:r>
              <a:rPr lang="en-GB" b="0" dirty="0"/>
              <a:t>Though churn rate is very less and minimal and the highest </a:t>
            </a:r>
            <a:r>
              <a:rPr lang="en-GB" b="0" dirty="0" err="1"/>
              <a:t>churn_rate</a:t>
            </a:r>
            <a:r>
              <a:rPr lang="en-GB" b="0" dirty="0"/>
              <a:t> between 2017 and 2020 is 2018 with highest churn rate as -3.5 where we have seen some decrease in </a:t>
            </a:r>
            <a:r>
              <a:rPr lang="en-GB" b="0" dirty="0" err="1"/>
              <a:t>no_of_customer</a:t>
            </a:r>
            <a:r>
              <a:rPr lang="en-GB" b="0" dirty="0"/>
              <a:t> during these years</a:t>
            </a:r>
            <a:endParaRPr lang="en-IN" b="0" dirty="0"/>
          </a:p>
          <a:p>
            <a:r>
              <a:rPr lang="en-GB" b="0" dirty="0"/>
              <a:t>In 2020, there is increase in customers compared to the previous year</a:t>
            </a:r>
          </a:p>
          <a:p>
            <a:endParaRPr lang="en-GB" b="0" dirty="0"/>
          </a:p>
          <a:p>
            <a:r>
              <a:rPr lang="en-GB" dirty="0"/>
              <a:t>Recommendations:</a:t>
            </a:r>
          </a:p>
          <a:p>
            <a:r>
              <a:rPr lang="en-GB" b="0" dirty="0"/>
              <a:t>Find the Root Cause for the customers who are not using or purchasing and try to meet the needs for them if can be done by delivering the content which is needed</a:t>
            </a:r>
          </a:p>
          <a:p>
            <a:r>
              <a:rPr lang="en-GB" b="0" dirty="0"/>
              <a:t>Promote the customer </a:t>
            </a:r>
            <a:r>
              <a:rPr lang="en-IN" b="0" dirty="0"/>
              <a:t>engagement by giving free membership for the initial days as demo to make them aware of all the options available</a:t>
            </a:r>
          </a:p>
          <a:p>
            <a:r>
              <a:rPr lang="en-US" b="0" dirty="0"/>
              <a:t>Post free trail period suggest some offers or discount to </a:t>
            </a:r>
          </a:p>
          <a:p>
            <a:pPr marL="0" indent="0">
              <a:buNone/>
            </a:pPr>
            <a:r>
              <a:rPr lang="en-US" b="0" dirty="0"/>
              <a:t>make them as permanent user it will </a:t>
            </a:r>
            <a:r>
              <a:rPr lang="en-IN" b="0" dirty="0"/>
              <a:t>correlates to the </a:t>
            </a:r>
          </a:p>
          <a:p>
            <a:pPr marL="0" indent="0">
              <a:buNone/>
            </a:pPr>
            <a:r>
              <a:rPr lang="en-US" b="0" dirty="0"/>
              <a:t>Revenue </a:t>
            </a:r>
            <a:r>
              <a:rPr lang="en-US" b="0" dirty="0" err="1"/>
              <a:t>genereation</a:t>
            </a:r>
            <a:r>
              <a:rPr lang="en-US" b="0" dirty="0"/>
              <a:t>.</a:t>
            </a:r>
          </a:p>
        </p:txBody>
      </p:sp>
      <p:pic>
        <p:nvPicPr>
          <p:cNvPr id="2" name="Picture 1">
            <a:extLst>
              <a:ext uri="{FF2B5EF4-FFF2-40B4-BE49-F238E27FC236}">
                <a16:creationId xmlns:a16="http://schemas.microsoft.com/office/drawing/2014/main" id="{4C737F67-7289-4DDD-AE42-7F800D505FB7}"/>
              </a:ext>
            </a:extLst>
          </p:cNvPr>
          <p:cNvPicPr>
            <a:picLocks noChangeAspect="1"/>
          </p:cNvPicPr>
          <p:nvPr/>
        </p:nvPicPr>
        <p:blipFill>
          <a:blip r:embed="rId3"/>
          <a:stretch>
            <a:fillRect/>
          </a:stretch>
        </p:blipFill>
        <p:spPr>
          <a:xfrm>
            <a:off x="6876519" y="4737100"/>
            <a:ext cx="5312306" cy="1709564"/>
          </a:xfrm>
          <a:prstGeom prst="rect">
            <a:avLst/>
          </a:prstGeom>
        </p:spPr>
      </p:pic>
    </p:spTree>
    <p:extLst>
      <p:ext uri="{BB962C8B-B14F-4D97-AF65-F5344CB8AC3E}">
        <p14:creationId xmlns:p14="http://schemas.microsoft.com/office/powerpoint/2010/main" val="3794947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2D586-3F7C-3202-E4F4-1F65B9A7D428}"/>
              </a:ext>
            </a:extLst>
          </p:cNvPr>
          <p:cNvSpPr>
            <a:spLocks noGrp="1"/>
          </p:cNvSpPr>
          <p:nvPr>
            <p:ph type="title"/>
          </p:nvPr>
        </p:nvSpPr>
        <p:spPr>
          <a:xfrm>
            <a:off x="393699" y="-60419"/>
            <a:ext cx="10363201" cy="1422400"/>
          </a:xfrm>
        </p:spPr>
        <p:txBody>
          <a:bodyPr/>
          <a:lstStyle/>
          <a:p>
            <a:r>
              <a:rPr lang="en-US" dirty="0"/>
              <a:t>Top selling genres across the countries</a:t>
            </a:r>
          </a:p>
        </p:txBody>
      </p:sp>
      <p:sp>
        <p:nvSpPr>
          <p:cNvPr id="3" name="Content Placeholder 2">
            <a:extLst>
              <a:ext uri="{FF2B5EF4-FFF2-40B4-BE49-F238E27FC236}">
                <a16:creationId xmlns:a16="http://schemas.microsoft.com/office/drawing/2014/main" id="{375DADF2-8E4D-6C0E-0FA2-C5228AF29C1D}"/>
              </a:ext>
            </a:extLst>
          </p:cNvPr>
          <p:cNvSpPr>
            <a:spLocks noGrp="1"/>
          </p:cNvSpPr>
          <p:nvPr>
            <p:ph sz="quarter" idx="10"/>
          </p:nvPr>
        </p:nvSpPr>
        <p:spPr>
          <a:xfrm>
            <a:off x="609599" y="1041400"/>
            <a:ext cx="7480301" cy="5267551"/>
          </a:xfrm>
        </p:spPr>
        <p:txBody>
          <a:bodyPr>
            <a:normAutofit/>
          </a:bodyPr>
          <a:lstStyle/>
          <a:p>
            <a:pPr marL="0" indent="0">
              <a:buNone/>
            </a:pPr>
            <a:r>
              <a:rPr lang="en-US" b="1" noProof="1"/>
              <a:t>Insights</a:t>
            </a:r>
          </a:p>
          <a:p>
            <a:r>
              <a:rPr lang="en-US" noProof="1"/>
              <a:t>Apart from </a:t>
            </a:r>
            <a:r>
              <a:rPr lang="en-IN" noProof="1"/>
              <a:t>Argentina all the other countries the Rock is most famous genre across all the countries considering it is one of the top 3 genres in all the regions</a:t>
            </a:r>
          </a:p>
          <a:p>
            <a:r>
              <a:rPr lang="en-IN" noProof="1"/>
              <a:t>In USA the Rock genre is top most selling genre across the other genres</a:t>
            </a:r>
          </a:p>
          <a:p>
            <a:r>
              <a:rPr lang="en-IN" noProof="1"/>
              <a:t>During the promotions or marketing or making a new album this factor can be considered as priority as the sales are sky high for this Rock genre </a:t>
            </a:r>
            <a:endParaRPr lang="en-IN" b="1" noProof="1"/>
          </a:p>
          <a:p>
            <a:pPr marL="0" indent="0">
              <a:buNone/>
            </a:pPr>
            <a:r>
              <a:rPr lang="en-IN" b="1" noProof="1"/>
              <a:t>Recommendation </a:t>
            </a:r>
          </a:p>
          <a:p>
            <a:r>
              <a:rPr lang="en-IN" noProof="1"/>
              <a:t>As the number of customers is less than 2 in Argentina the organization can focus on the customer by providing the required content and simultaneously the organization can be looked to increase their market in the Argentina to see the customer growth in all the regions if number of customer are less than 2 </a:t>
            </a:r>
            <a:endParaRPr lang="en-US" noProof="1"/>
          </a:p>
        </p:txBody>
      </p:sp>
      <p:pic>
        <p:nvPicPr>
          <p:cNvPr id="9" name="Picture 8">
            <a:extLst>
              <a:ext uri="{FF2B5EF4-FFF2-40B4-BE49-F238E27FC236}">
                <a16:creationId xmlns:a16="http://schemas.microsoft.com/office/drawing/2014/main" id="{07A55179-C562-4422-14AF-CFBEA8F6B9DB}"/>
              </a:ext>
            </a:extLst>
          </p:cNvPr>
          <p:cNvPicPr>
            <a:picLocks noChangeAspect="1"/>
          </p:cNvPicPr>
          <p:nvPr/>
        </p:nvPicPr>
        <p:blipFill>
          <a:blip r:embed="rId3"/>
          <a:stretch>
            <a:fillRect/>
          </a:stretch>
        </p:blipFill>
        <p:spPr>
          <a:xfrm>
            <a:off x="8089900" y="1831880"/>
            <a:ext cx="3587934" cy="3702240"/>
          </a:xfrm>
          <a:prstGeom prst="rect">
            <a:avLst/>
          </a:prstGeom>
        </p:spPr>
      </p:pic>
    </p:spTree>
    <p:extLst>
      <p:ext uri="{BB962C8B-B14F-4D97-AF65-F5344CB8AC3E}">
        <p14:creationId xmlns:p14="http://schemas.microsoft.com/office/powerpoint/2010/main" val="4304034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5DE83-0E20-4D27-E00B-EC0DD2EFCC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7BF810-C068-3F69-ACCC-5B2DA250BADD}"/>
              </a:ext>
            </a:extLst>
          </p:cNvPr>
          <p:cNvSpPr>
            <a:spLocks noGrp="1"/>
          </p:cNvSpPr>
          <p:nvPr>
            <p:ph type="title"/>
          </p:nvPr>
        </p:nvSpPr>
        <p:spPr>
          <a:xfrm>
            <a:off x="342899" y="-77252"/>
            <a:ext cx="10363201" cy="1629601"/>
          </a:xfrm>
        </p:spPr>
        <p:txBody>
          <a:bodyPr/>
          <a:lstStyle/>
          <a:p>
            <a:r>
              <a:rPr lang="en-US" dirty="0"/>
              <a:t>Top selling genres across the countries</a:t>
            </a:r>
          </a:p>
        </p:txBody>
      </p:sp>
      <p:sp>
        <p:nvSpPr>
          <p:cNvPr id="3" name="Content Placeholder 2">
            <a:extLst>
              <a:ext uri="{FF2B5EF4-FFF2-40B4-BE49-F238E27FC236}">
                <a16:creationId xmlns:a16="http://schemas.microsoft.com/office/drawing/2014/main" id="{0756EE3B-961C-E1BB-5372-991DBC604B78}"/>
              </a:ext>
            </a:extLst>
          </p:cNvPr>
          <p:cNvSpPr>
            <a:spLocks noGrp="1"/>
          </p:cNvSpPr>
          <p:nvPr>
            <p:ph sz="quarter" idx="10"/>
          </p:nvPr>
        </p:nvSpPr>
        <p:spPr>
          <a:xfrm>
            <a:off x="444500" y="1145949"/>
            <a:ext cx="7111999" cy="4911951"/>
          </a:xfrm>
        </p:spPr>
        <p:txBody>
          <a:bodyPr>
            <a:normAutofit fontScale="92500" lnSpcReduction="20000"/>
          </a:bodyPr>
          <a:lstStyle/>
          <a:p>
            <a:pPr marL="0" indent="0">
              <a:buNone/>
            </a:pPr>
            <a:r>
              <a:rPr lang="en-US" b="1" noProof="1"/>
              <a:t>Insights: </a:t>
            </a:r>
          </a:p>
          <a:p>
            <a:pPr marL="0" indent="0">
              <a:buNone/>
            </a:pPr>
            <a:r>
              <a:rPr lang="en-US" noProof="1"/>
              <a:t>Across the regions the Rock genre has sold in large quanity and it is most popular genre across the regions</a:t>
            </a:r>
          </a:p>
          <a:p>
            <a:r>
              <a:rPr lang="en-US" noProof="1"/>
              <a:t>The Rock genre is </a:t>
            </a:r>
            <a:r>
              <a:rPr lang="en-IN" noProof="1"/>
              <a:t>correlated to the revenue as it gave more weightage to the revenue from customers</a:t>
            </a:r>
          </a:p>
          <a:p>
            <a:r>
              <a:rPr lang="en-GB" dirty="0"/>
              <a:t>Apart from Rock genre, the Metal genre has pretty good record in Canada &amp; Brazil which shows that those customers have a varied music taste and shown interest in different genres as they are showing the versatility in the music taste.</a:t>
            </a:r>
          </a:p>
          <a:p>
            <a:r>
              <a:rPr lang="en-GB" dirty="0"/>
              <a:t>This shows that if any promotion or concert is happening in Brazil, they can perform the either </a:t>
            </a:r>
            <a:r>
              <a:rPr lang="en-GB" b="1" dirty="0"/>
              <a:t>Alternative &amp; Punk </a:t>
            </a:r>
            <a:r>
              <a:rPr lang="en-GB" dirty="0"/>
              <a:t>or</a:t>
            </a:r>
            <a:r>
              <a:rPr lang="en-GB" b="1" dirty="0"/>
              <a:t> Metal </a:t>
            </a:r>
            <a:r>
              <a:rPr lang="en-GB" dirty="0"/>
              <a:t>which will be </a:t>
            </a:r>
            <a:r>
              <a:rPr lang="en-IN" dirty="0"/>
              <a:t>correlates to the revenue growth in the particular regions</a:t>
            </a:r>
          </a:p>
          <a:p>
            <a:pPr marL="0" indent="0">
              <a:buNone/>
            </a:pPr>
            <a:r>
              <a:rPr lang="en-IN" b="1" dirty="0"/>
              <a:t>Recommendations: </a:t>
            </a:r>
          </a:p>
          <a:p>
            <a:r>
              <a:rPr lang="en-IN" noProof="1"/>
              <a:t>In most of the countries </a:t>
            </a:r>
            <a:r>
              <a:rPr lang="en-IN" b="1" noProof="1"/>
              <a:t>Rock </a:t>
            </a:r>
            <a:r>
              <a:rPr lang="en-IN" noProof="1"/>
              <a:t>genre has given priority so it is a soft signal for artists as they can compose more on Rock genre or a mix with Rock genre which will eventually increase the Revenue </a:t>
            </a:r>
          </a:p>
          <a:p>
            <a:endParaRPr lang="en-US" noProof="1"/>
          </a:p>
        </p:txBody>
      </p:sp>
      <p:graphicFrame>
        <p:nvGraphicFramePr>
          <p:cNvPr id="7" name="Chart 6">
            <a:extLst>
              <a:ext uri="{FF2B5EF4-FFF2-40B4-BE49-F238E27FC236}">
                <a16:creationId xmlns:a16="http://schemas.microsoft.com/office/drawing/2014/main" id="{704E02AF-37BF-B331-6BA9-D19EC84FA45C}"/>
              </a:ext>
            </a:extLst>
          </p:cNvPr>
          <p:cNvGraphicFramePr>
            <a:graphicFrameLocks/>
          </p:cNvGraphicFramePr>
          <p:nvPr>
            <p:extLst>
              <p:ext uri="{D42A27DB-BD31-4B8C-83A1-F6EECF244321}">
                <p14:modId xmlns:p14="http://schemas.microsoft.com/office/powerpoint/2010/main" val="1394295583"/>
              </p:ext>
            </p:extLst>
          </p:nvPr>
        </p:nvGraphicFramePr>
        <p:xfrm>
          <a:off x="7417604" y="1412874"/>
          <a:ext cx="4710896" cy="508000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6886579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DBF9D-B57E-836D-6FB5-0C012DB6C3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7A1EA3-E98A-6DB0-3B30-4A9EC592E622}"/>
              </a:ext>
            </a:extLst>
          </p:cNvPr>
          <p:cNvSpPr>
            <a:spLocks noGrp="1"/>
          </p:cNvSpPr>
          <p:nvPr>
            <p:ph type="title"/>
          </p:nvPr>
        </p:nvSpPr>
        <p:spPr>
          <a:xfrm>
            <a:off x="495300" y="131559"/>
            <a:ext cx="10354052" cy="1209765"/>
          </a:xfrm>
        </p:spPr>
        <p:txBody>
          <a:bodyPr/>
          <a:lstStyle/>
          <a:p>
            <a:r>
              <a:rPr lang="en-US" dirty="0"/>
              <a:t>Product Affinity -Albums purchased together</a:t>
            </a:r>
          </a:p>
        </p:txBody>
      </p:sp>
      <p:sp>
        <p:nvSpPr>
          <p:cNvPr id="10" name="Content Placeholder 2">
            <a:extLst>
              <a:ext uri="{FF2B5EF4-FFF2-40B4-BE49-F238E27FC236}">
                <a16:creationId xmlns:a16="http://schemas.microsoft.com/office/drawing/2014/main" id="{4F89DF6B-1CDF-1370-512C-6285B727EB7A}"/>
              </a:ext>
            </a:extLst>
          </p:cNvPr>
          <p:cNvSpPr txBox="1">
            <a:spLocks/>
          </p:cNvSpPr>
          <p:nvPr/>
        </p:nvSpPr>
        <p:spPr>
          <a:xfrm>
            <a:off x="495300" y="1341324"/>
            <a:ext cx="10083800" cy="4526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pic>
        <p:nvPicPr>
          <p:cNvPr id="3" name="Picture 2">
            <a:extLst>
              <a:ext uri="{FF2B5EF4-FFF2-40B4-BE49-F238E27FC236}">
                <a16:creationId xmlns:a16="http://schemas.microsoft.com/office/drawing/2014/main" id="{D0317574-EA44-A5FB-1174-366F4449E934}"/>
              </a:ext>
            </a:extLst>
          </p:cNvPr>
          <p:cNvPicPr>
            <a:picLocks noChangeAspect="1"/>
          </p:cNvPicPr>
          <p:nvPr/>
        </p:nvPicPr>
        <p:blipFill>
          <a:blip r:embed="rId3"/>
          <a:stretch>
            <a:fillRect/>
          </a:stretch>
        </p:blipFill>
        <p:spPr>
          <a:xfrm>
            <a:off x="6299200" y="1209765"/>
            <a:ext cx="5892800" cy="5267938"/>
          </a:xfrm>
          <a:prstGeom prst="rect">
            <a:avLst/>
          </a:prstGeom>
        </p:spPr>
      </p:pic>
      <p:sp>
        <p:nvSpPr>
          <p:cNvPr id="4" name="Content Placeholder 2">
            <a:extLst>
              <a:ext uri="{FF2B5EF4-FFF2-40B4-BE49-F238E27FC236}">
                <a16:creationId xmlns:a16="http://schemas.microsoft.com/office/drawing/2014/main" id="{1B3BC4A6-704F-7607-F0C5-9059E10BBEEE}"/>
              </a:ext>
            </a:extLst>
          </p:cNvPr>
          <p:cNvSpPr txBox="1">
            <a:spLocks/>
          </p:cNvSpPr>
          <p:nvPr/>
        </p:nvSpPr>
        <p:spPr>
          <a:xfrm>
            <a:off x="444500" y="973024"/>
            <a:ext cx="5854700" cy="5402376"/>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b="1" dirty="0"/>
              <a:t>Insights:</a:t>
            </a:r>
            <a:endParaRPr lang="en-IN" dirty="0"/>
          </a:p>
          <a:p>
            <a:pPr lvl="0"/>
            <a:r>
              <a:rPr lang="en-GB" dirty="0"/>
              <a:t>The Rock genre has been purchased by most of the customers along with the other genres with the purchase counts</a:t>
            </a:r>
            <a:endParaRPr lang="en-IN" dirty="0"/>
          </a:p>
          <a:p>
            <a:pPr lvl="0"/>
            <a:r>
              <a:rPr lang="en-GB" dirty="0"/>
              <a:t>Where </a:t>
            </a:r>
            <a:r>
              <a:rPr lang="en-GB" dirty="0" err="1"/>
              <a:t>Mezmerize</a:t>
            </a:r>
            <a:r>
              <a:rPr lang="en-GB" dirty="0"/>
              <a:t> is top most album purchased with </a:t>
            </a:r>
            <a:r>
              <a:rPr lang="en-IN" dirty="0"/>
              <a:t>popular album paired with several others</a:t>
            </a:r>
            <a:r>
              <a:rPr lang="en-GB" dirty="0"/>
              <a:t> combination of another album </a:t>
            </a:r>
            <a:endParaRPr lang="en-IN" dirty="0"/>
          </a:p>
          <a:p>
            <a:pPr marL="0" indent="0">
              <a:buNone/>
            </a:pPr>
            <a:r>
              <a:rPr lang="en-GB" b="1" dirty="0"/>
              <a:t>Recommendation:</a:t>
            </a:r>
            <a:endParaRPr lang="en-IN" dirty="0"/>
          </a:p>
          <a:p>
            <a:pPr lvl="0"/>
            <a:r>
              <a:rPr lang="en-GB" dirty="0"/>
              <a:t>We can start promoting the Rock &amp; Metal in the ads, banners or start promoting these genres while purchasing the albums.</a:t>
            </a:r>
            <a:endParaRPr lang="en-IN" dirty="0"/>
          </a:p>
          <a:p>
            <a:pPr lvl="0"/>
            <a:r>
              <a:rPr lang="en-IN" dirty="0"/>
              <a:t>Special Editions: Create box sets with frequently paired albums to attract collectors with some unique offers.</a:t>
            </a:r>
          </a:p>
          <a:p>
            <a:pPr lvl="0"/>
            <a:r>
              <a:rPr lang="en-GB" dirty="0"/>
              <a:t>Curated Collections:</a:t>
            </a:r>
            <a:r>
              <a:rPr lang="en-IN" dirty="0"/>
              <a:t> Create and market "Perfect Pairings" or "Ultimate Combo Packs" based on genre and artist affinities.</a:t>
            </a:r>
          </a:p>
          <a:p>
            <a:endParaRPr lang="en-US" noProof="1"/>
          </a:p>
        </p:txBody>
      </p:sp>
    </p:spTree>
    <p:extLst>
      <p:ext uri="{BB962C8B-B14F-4D97-AF65-F5344CB8AC3E}">
        <p14:creationId xmlns:p14="http://schemas.microsoft.com/office/powerpoint/2010/main" val="33576324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DB0AE-5ADD-1975-6BDD-38608925072A}"/>
              </a:ext>
            </a:extLst>
          </p:cNvPr>
          <p:cNvSpPr>
            <a:spLocks noGrp="1"/>
          </p:cNvSpPr>
          <p:nvPr>
            <p:ph type="title"/>
          </p:nvPr>
        </p:nvSpPr>
        <p:spPr>
          <a:xfrm>
            <a:off x="512571" y="0"/>
            <a:ext cx="10439401" cy="1617017"/>
          </a:xfrm>
        </p:spPr>
        <p:txBody>
          <a:bodyPr/>
          <a:lstStyle/>
          <a:p>
            <a:r>
              <a:rPr lang="en-US" dirty="0"/>
              <a:t>Customer purchasing </a:t>
            </a:r>
            <a:r>
              <a:rPr lang="en-IN" dirty="0"/>
              <a:t>behaviour </a:t>
            </a:r>
            <a:endParaRPr lang="en-US" dirty="0"/>
          </a:p>
        </p:txBody>
      </p:sp>
      <p:sp>
        <p:nvSpPr>
          <p:cNvPr id="3" name="Content Placeholder 2">
            <a:extLst>
              <a:ext uri="{FF2B5EF4-FFF2-40B4-BE49-F238E27FC236}">
                <a16:creationId xmlns:a16="http://schemas.microsoft.com/office/drawing/2014/main" id="{E374C67C-D286-74AE-086C-3E45FF9D9542}"/>
              </a:ext>
            </a:extLst>
          </p:cNvPr>
          <p:cNvSpPr>
            <a:spLocks noGrp="1"/>
          </p:cNvSpPr>
          <p:nvPr>
            <p:ph sz="quarter" idx="10"/>
          </p:nvPr>
        </p:nvSpPr>
        <p:spPr>
          <a:xfrm>
            <a:off x="512571" y="4775333"/>
            <a:ext cx="3310129" cy="962250"/>
          </a:xfrm>
        </p:spPr>
        <p:txBody>
          <a:bodyPr/>
          <a:lstStyle/>
          <a:p>
            <a:r>
              <a:rPr lang="en-US" dirty="0"/>
              <a:t>Long-Term</a:t>
            </a:r>
          </a:p>
          <a:p>
            <a:r>
              <a:rPr lang="en-US" dirty="0"/>
              <a:t>Short-Term</a:t>
            </a:r>
          </a:p>
        </p:txBody>
      </p:sp>
      <p:sp>
        <p:nvSpPr>
          <p:cNvPr id="4" name="Content Placeholder 3">
            <a:extLst>
              <a:ext uri="{FF2B5EF4-FFF2-40B4-BE49-F238E27FC236}">
                <a16:creationId xmlns:a16="http://schemas.microsoft.com/office/drawing/2014/main" id="{701C2F4A-ABC8-39B2-B7BB-36C02B7A4540}"/>
              </a:ext>
            </a:extLst>
          </p:cNvPr>
          <p:cNvSpPr>
            <a:spLocks noGrp="1"/>
          </p:cNvSpPr>
          <p:nvPr>
            <p:ph sz="quarter" idx="11"/>
          </p:nvPr>
        </p:nvSpPr>
        <p:spPr>
          <a:xfrm>
            <a:off x="239100" y="1046630"/>
            <a:ext cx="11713799" cy="3529131"/>
          </a:xfrm>
        </p:spPr>
        <p:txBody>
          <a:bodyPr/>
          <a:lstStyle/>
          <a:p>
            <a:pPr marL="0" indent="0">
              <a:buNone/>
            </a:pPr>
            <a:r>
              <a:rPr lang="en-US" b="1" dirty="0"/>
              <a:t>Insights</a:t>
            </a:r>
          </a:p>
          <a:p>
            <a:r>
              <a:rPr lang="en-US" dirty="0"/>
              <a:t>Customer Purchase </a:t>
            </a:r>
            <a:r>
              <a:rPr lang="en-IN" dirty="0"/>
              <a:t>behaviour is categorized</a:t>
            </a:r>
            <a:r>
              <a:rPr lang="en-US" dirty="0"/>
              <a:t> as Long-Term &amp; Short-Term</a:t>
            </a:r>
          </a:p>
          <a:p>
            <a:r>
              <a:rPr lang="en-US" dirty="0"/>
              <a:t>As we have data from 2017-2021 if the customer is not active more than 1000 days out of data provided 4 years then the customer is </a:t>
            </a:r>
            <a:r>
              <a:rPr lang="en-IN" dirty="0"/>
              <a:t>categorized into the Long-Term or else the Short-Term</a:t>
            </a:r>
          </a:p>
          <a:p>
            <a:r>
              <a:rPr lang="en-IN" dirty="0"/>
              <a:t>The average price per customer or average purchase frequency is greater in all aspects for Long-Term when to compared to Short-Term</a:t>
            </a:r>
          </a:p>
          <a:p>
            <a:pPr marL="0" indent="0">
              <a:buNone/>
            </a:pPr>
            <a:r>
              <a:rPr lang="en-IN" b="1" dirty="0"/>
              <a:t>Recommendation:</a:t>
            </a:r>
            <a:r>
              <a:rPr lang="en-IN" dirty="0"/>
              <a:t> Considering this the customers can be seasonal discounts and annual discounts to keep them engaging and active.</a:t>
            </a:r>
          </a:p>
        </p:txBody>
      </p:sp>
      <p:graphicFrame>
        <p:nvGraphicFramePr>
          <p:cNvPr id="6" name="Chart 5">
            <a:extLst>
              <a:ext uri="{FF2B5EF4-FFF2-40B4-BE49-F238E27FC236}">
                <a16:creationId xmlns:a16="http://schemas.microsoft.com/office/drawing/2014/main" id="{2C6C09DD-66B4-C35C-E500-E78A10232879}"/>
              </a:ext>
            </a:extLst>
          </p:cNvPr>
          <p:cNvGraphicFramePr>
            <a:graphicFrameLocks/>
          </p:cNvGraphicFramePr>
          <p:nvPr>
            <p:extLst>
              <p:ext uri="{D42A27DB-BD31-4B8C-83A1-F6EECF244321}">
                <p14:modId xmlns:p14="http://schemas.microsoft.com/office/powerpoint/2010/main" val="1790028285"/>
              </p:ext>
            </p:extLst>
          </p:nvPr>
        </p:nvGraphicFramePr>
        <p:xfrm>
          <a:off x="2895600" y="3978665"/>
          <a:ext cx="9296400" cy="296440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569699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474D05E-8A36-8D9F-519E-DB514A69D886}"/>
              </a:ext>
            </a:extLst>
          </p:cNvPr>
          <p:cNvSpPr>
            <a:spLocks noGrp="1"/>
          </p:cNvSpPr>
          <p:nvPr>
            <p:ph type="title"/>
          </p:nvPr>
        </p:nvSpPr>
        <p:spPr>
          <a:xfrm>
            <a:off x="914400" y="-444755"/>
            <a:ext cx="5181600" cy="2376868"/>
          </a:xfrm>
        </p:spPr>
        <p:txBody>
          <a:bodyPr/>
          <a:lstStyle/>
          <a:p>
            <a:r>
              <a:rPr lang="en-US" dirty="0"/>
              <a:t>Agenda</a:t>
            </a:r>
          </a:p>
        </p:txBody>
      </p:sp>
      <p:sp>
        <p:nvSpPr>
          <p:cNvPr id="4" name="Content Placeholder 3">
            <a:extLst>
              <a:ext uri="{FF2B5EF4-FFF2-40B4-BE49-F238E27FC236}">
                <a16:creationId xmlns:a16="http://schemas.microsoft.com/office/drawing/2014/main" id="{B20C1E08-E337-110E-DB8E-41BA4A3341A1}"/>
              </a:ext>
            </a:extLst>
          </p:cNvPr>
          <p:cNvSpPr>
            <a:spLocks noGrp="1"/>
          </p:cNvSpPr>
          <p:nvPr>
            <p:ph sz="quarter" idx="10"/>
          </p:nvPr>
        </p:nvSpPr>
        <p:spPr>
          <a:xfrm>
            <a:off x="914400" y="2074238"/>
            <a:ext cx="7571874" cy="3793162"/>
          </a:xfrm>
        </p:spPr>
        <p:txBody>
          <a:bodyPr>
            <a:normAutofit/>
          </a:bodyPr>
          <a:lstStyle/>
          <a:p>
            <a:pPr marL="609585" indent="-457189">
              <a:lnSpc>
                <a:spcPct val="115000"/>
              </a:lnSpc>
              <a:buClr>
                <a:srgbClr val="000000"/>
              </a:buClr>
              <a:buSzPts val="1800"/>
              <a:buFont typeface="Lato"/>
              <a:buChar char="❏"/>
            </a:pPr>
            <a:r>
              <a:rPr lang="en-US" dirty="0">
                <a:solidFill>
                  <a:srgbClr val="000000"/>
                </a:solidFill>
                <a:latin typeface="Lato"/>
                <a:ea typeface="Lato"/>
                <a:cs typeface="Lato"/>
                <a:sym typeface="Lato"/>
              </a:rPr>
              <a:t>Problem Statement – </a:t>
            </a:r>
            <a:r>
              <a:rPr lang="en-IN" dirty="0">
                <a:solidFill>
                  <a:srgbClr val="000000"/>
                </a:solidFill>
                <a:latin typeface="Lato"/>
                <a:ea typeface="Lato"/>
                <a:cs typeface="Lato"/>
                <a:sym typeface="Lato"/>
              </a:rPr>
              <a:t>Business Goal</a:t>
            </a:r>
            <a:endParaRPr lang="en-US" dirty="0">
              <a:solidFill>
                <a:srgbClr val="000000"/>
              </a:solidFill>
              <a:latin typeface="Lato"/>
              <a:ea typeface="Lato"/>
              <a:cs typeface="Lato"/>
              <a:sym typeface="Lato"/>
            </a:endParaRPr>
          </a:p>
          <a:p>
            <a:pPr marL="609585" indent="-457189">
              <a:lnSpc>
                <a:spcPct val="115000"/>
              </a:lnSpc>
              <a:buClr>
                <a:srgbClr val="000000"/>
              </a:buClr>
              <a:buSzPts val="1800"/>
              <a:buFont typeface="Lato"/>
              <a:buChar char="❏"/>
            </a:pPr>
            <a:r>
              <a:rPr lang="en-US" dirty="0">
                <a:solidFill>
                  <a:srgbClr val="000000"/>
                </a:solidFill>
                <a:latin typeface="Lato"/>
                <a:ea typeface="Lato"/>
                <a:cs typeface="Lato"/>
                <a:sym typeface="Lato"/>
              </a:rPr>
              <a:t>Data Schema</a:t>
            </a:r>
          </a:p>
          <a:p>
            <a:pPr marL="609585" indent="-457189">
              <a:lnSpc>
                <a:spcPct val="115000"/>
              </a:lnSpc>
              <a:buClr>
                <a:srgbClr val="000000"/>
              </a:buClr>
              <a:buSzPts val="1800"/>
              <a:buFont typeface="Lato"/>
              <a:buChar char="❏"/>
            </a:pPr>
            <a:r>
              <a:rPr lang="en-US" dirty="0">
                <a:solidFill>
                  <a:srgbClr val="000000"/>
                </a:solidFill>
                <a:latin typeface="Lato"/>
                <a:ea typeface="Lato"/>
                <a:cs typeface="Lato"/>
                <a:sym typeface="Lato"/>
              </a:rPr>
              <a:t>Data Description &amp; </a:t>
            </a:r>
            <a:r>
              <a:rPr lang="en-IN" dirty="0">
                <a:solidFill>
                  <a:srgbClr val="000000"/>
                </a:solidFill>
                <a:latin typeface="Lato"/>
                <a:ea typeface="Lato"/>
                <a:cs typeface="Lato"/>
                <a:sym typeface="Lato"/>
              </a:rPr>
              <a:t>Understanding</a:t>
            </a:r>
          </a:p>
          <a:p>
            <a:pPr marL="609585" indent="-457189">
              <a:lnSpc>
                <a:spcPct val="115000"/>
              </a:lnSpc>
              <a:buClr>
                <a:srgbClr val="000000"/>
              </a:buClr>
              <a:buSzPts val="1800"/>
              <a:buFont typeface="Lato"/>
              <a:buChar char="❏"/>
            </a:pPr>
            <a:r>
              <a:rPr lang="en-US" dirty="0">
                <a:solidFill>
                  <a:srgbClr val="000000"/>
                </a:solidFill>
                <a:latin typeface="Lato"/>
                <a:ea typeface="Lato"/>
                <a:cs typeface="Lato"/>
                <a:sym typeface="Lato"/>
              </a:rPr>
              <a:t>Data Cleaning</a:t>
            </a:r>
          </a:p>
          <a:p>
            <a:pPr marL="609585" indent="-457189">
              <a:lnSpc>
                <a:spcPct val="115000"/>
              </a:lnSpc>
              <a:buClr>
                <a:srgbClr val="000000"/>
              </a:buClr>
              <a:buSzPts val="1800"/>
              <a:buFont typeface="Lato"/>
              <a:buChar char="❏"/>
            </a:pPr>
            <a:r>
              <a:rPr lang="en-US" dirty="0">
                <a:solidFill>
                  <a:srgbClr val="000000"/>
                </a:solidFill>
                <a:latin typeface="Lato"/>
                <a:ea typeface="Lato"/>
                <a:cs typeface="Lato"/>
                <a:sym typeface="Lato"/>
              </a:rPr>
              <a:t>Data Analysis</a:t>
            </a:r>
          </a:p>
          <a:p>
            <a:pPr marL="609585" indent="-457189">
              <a:lnSpc>
                <a:spcPct val="115000"/>
              </a:lnSpc>
              <a:buClr>
                <a:srgbClr val="000000"/>
              </a:buClr>
              <a:buSzPts val="1800"/>
              <a:buFont typeface="Lato"/>
              <a:buChar char="❏"/>
            </a:pPr>
            <a:r>
              <a:rPr lang="en-US" dirty="0">
                <a:solidFill>
                  <a:srgbClr val="000000"/>
                </a:solidFill>
                <a:latin typeface="Lato"/>
                <a:ea typeface="Lato"/>
                <a:cs typeface="Lato"/>
                <a:sym typeface="Lato"/>
              </a:rPr>
              <a:t>Objective Key Metrics and Visualization</a:t>
            </a:r>
          </a:p>
          <a:p>
            <a:pPr marL="609585" indent="-457189">
              <a:lnSpc>
                <a:spcPct val="115000"/>
              </a:lnSpc>
              <a:buClr>
                <a:srgbClr val="000000"/>
              </a:buClr>
              <a:buSzPts val="1800"/>
              <a:buFont typeface="Lato"/>
              <a:buChar char="❏"/>
            </a:pPr>
            <a:r>
              <a:rPr lang="en-US" dirty="0">
                <a:solidFill>
                  <a:srgbClr val="000000"/>
                </a:solidFill>
                <a:latin typeface="Lato"/>
                <a:ea typeface="Lato"/>
                <a:cs typeface="Lato"/>
                <a:sym typeface="Lato"/>
              </a:rPr>
              <a:t>Subjective Question for Insights &amp; </a:t>
            </a:r>
            <a:r>
              <a:rPr lang="en-IN" dirty="0">
                <a:solidFill>
                  <a:srgbClr val="000000"/>
                </a:solidFill>
                <a:latin typeface="Lato"/>
                <a:ea typeface="Lato"/>
                <a:cs typeface="Lato"/>
                <a:sym typeface="Lato"/>
              </a:rPr>
              <a:t>Recommendations</a:t>
            </a:r>
            <a:endParaRPr lang="en-US" dirty="0">
              <a:solidFill>
                <a:srgbClr val="000000"/>
              </a:solidFill>
              <a:latin typeface="Lato"/>
              <a:ea typeface="Lato"/>
              <a:cs typeface="Lato"/>
              <a:sym typeface="Lato"/>
            </a:endParaRPr>
          </a:p>
        </p:txBody>
      </p:sp>
      <p:pic>
        <p:nvPicPr>
          <p:cNvPr id="9" name="Picture 8">
            <a:extLst>
              <a:ext uri="{FF2B5EF4-FFF2-40B4-BE49-F238E27FC236}">
                <a16:creationId xmlns:a16="http://schemas.microsoft.com/office/drawing/2014/main" id="{A19D1CA8-6B2E-86E9-1ED3-7E2854414610}"/>
              </a:ext>
            </a:extLst>
          </p:cNvPr>
          <p:cNvPicPr>
            <a:picLocks noChangeAspect="1"/>
          </p:cNvPicPr>
          <p:nvPr/>
        </p:nvPicPr>
        <p:blipFill>
          <a:blip r:embed="rId3"/>
          <a:stretch>
            <a:fillRect/>
          </a:stretch>
        </p:blipFill>
        <p:spPr>
          <a:xfrm>
            <a:off x="8800981" y="2538096"/>
            <a:ext cx="2743438" cy="4383404"/>
          </a:xfrm>
          <a:prstGeom prst="rect">
            <a:avLst/>
          </a:prstGeom>
        </p:spPr>
      </p:pic>
    </p:spTree>
    <p:extLst>
      <p:ext uri="{BB962C8B-B14F-4D97-AF65-F5344CB8AC3E}">
        <p14:creationId xmlns:p14="http://schemas.microsoft.com/office/powerpoint/2010/main" val="5420594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6F0E57-173A-2008-99D3-F774A4255B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2070A09-7A86-0BA4-9B1D-2E76FF32AE59}"/>
              </a:ext>
            </a:extLst>
          </p:cNvPr>
          <p:cNvSpPr>
            <a:spLocks noGrp="1"/>
          </p:cNvSpPr>
          <p:nvPr>
            <p:ph type="title"/>
          </p:nvPr>
        </p:nvSpPr>
        <p:spPr>
          <a:xfrm>
            <a:off x="512571" y="0"/>
            <a:ext cx="10439401" cy="1617017"/>
          </a:xfrm>
        </p:spPr>
        <p:txBody>
          <a:bodyPr/>
          <a:lstStyle/>
          <a:p>
            <a:r>
              <a:rPr lang="en-US" dirty="0"/>
              <a:t>Customer purchasing </a:t>
            </a:r>
            <a:r>
              <a:rPr lang="en-IN" dirty="0"/>
              <a:t>behaviour </a:t>
            </a:r>
            <a:endParaRPr lang="en-US" dirty="0"/>
          </a:p>
        </p:txBody>
      </p:sp>
      <p:sp>
        <p:nvSpPr>
          <p:cNvPr id="4" name="Content Placeholder 3">
            <a:extLst>
              <a:ext uri="{FF2B5EF4-FFF2-40B4-BE49-F238E27FC236}">
                <a16:creationId xmlns:a16="http://schemas.microsoft.com/office/drawing/2014/main" id="{0A7289D9-5851-3F26-F41B-7A8C8BC18269}"/>
              </a:ext>
            </a:extLst>
          </p:cNvPr>
          <p:cNvSpPr>
            <a:spLocks noGrp="1"/>
          </p:cNvSpPr>
          <p:nvPr>
            <p:ph sz="quarter" idx="11"/>
          </p:nvPr>
        </p:nvSpPr>
        <p:spPr>
          <a:xfrm>
            <a:off x="6870700" y="1358900"/>
            <a:ext cx="5321300" cy="5334000"/>
          </a:xfrm>
        </p:spPr>
        <p:txBody>
          <a:bodyPr>
            <a:normAutofit lnSpcReduction="10000"/>
          </a:bodyPr>
          <a:lstStyle/>
          <a:p>
            <a:pPr marL="0" indent="0">
              <a:buNone/>
            </a:pPr>
            <a:r>
              <a:rPr lang="en-US" b="1" dirty="0"/>
              <a:t>Insights</a:t>
            </a:r>
          </a:p>
          <a:p>
            <a:r>
              <a:rPr lang="en-US" dirty="0"/>
              <a:t>Customer based out of </a:t>
            </a:r>
            <a:r>
              <a:rPr lang="en-US" b="1" dirty="0"/>
              <a:t>USA</a:t>
            </a:r>
            <a:r>
              <a:rPr lang="en-US" dirty="0"/>
              <a:t> purchased more compared to other regions as it is showing </a:t>
            </a:r>
            <a:r>
              <a:rPr lang="en-US" dirty="0" err="1"/>
              <a:t>approx</a:t>
            </a:r>
            <a:r>
              <a:rPr lang="en-US" dirty="0"/>
              <a:t> ~20% of overall revenue</a:t>
            </a:r>
          </a:p>
          <a:p>
            <a:r>
              <a:rPr lang="en-US" dirty="0"/>
              <a:t>As people in </a:t>
            </a:r>
            <a:r>
              <a:rPr lang="en-US" b="1" dirty="0"/>
              <a:t>USA</a:t>
            </a:r>
            <a:r>
              <a:rPr lang="en-US" dirty="0"/>
              <a:t> likes </a:t>
            </a:r>
            <a:r>
              <a:rPr lang="en-US" b="1" dirty="0"/>
              <a:t>ROCK </a:t>
            </a:r>
            <a:r>
              <a:rPr lang="en-US" dirty="0"/>
              <a:t>and followed by </a:t>
            </a:r>
            <a:r>
              <a:rPr lang="en-US" b="1" dirty="0"/>
              <a:t>Candan &amp; Brazil</a:t>
            </a:r>
            <a:r>
              <a:rPr lang="en-US" dirty="0"/>
              <a:t> have varied taste in the genres as they like </a:t>
            </a:r>
            <a:r>
              <a:rPr lang="en-US" b="1" dirty="0"/>
              <a:t>Metal &amp; Alternative</a:t>
            </a:r>
          </a:p>
          <a:p>
            <a:r>
              <a:rPr lang="en-IN" b="1" dirty="0"/>
              <a:t>Recommendation:</a:t>
            </a:r>
            <a:r>
              <a:rPr lang="en-IN" dirty="0"/>
              <a:t> Considering the above conditions it is decided if promotions are happening in </a:t>
            </a:r>
            <a:r>
              <a:rPr lang="en-IN" b="1" dirty="0"/>
              <a:t>USA</a:t>
            </a:r>
            <a:r>
              <a:rPr lang="en-IN" dirty="0"/>
              <a:t> the genre can be </a:t>
            </a:r>
            <a:r>
              <a:rPr lang="en-IN" b="1" dirty="0"/>
              <a:t>ROCK</a:t>
            </a:r>
          </a:p>
          <a:p>
            <a:r>
              <a:rPr lang="en-IN" dirty="0"/>
              <a:t>If promotions are happening in </a:t>
            </a:r>
            <a:r>
              <a:rPr lang="en-IN" b="1" dirty="0"/>
              <a:t>Brazil &amp; Canada</a:t>
            </a:r>
            <a:r>
              <a:rPr lang="en-IN" dirty="0"/>
              <a:t> the </a:t>
            </a:r>
            <a:r>
              <a:rPr lang="en-IN" b="1" dirty="0"/>
              <a:t>Metal &amp; Alternative </a:t>
            </a:r>
            <a:r>
              <a:rPr lang="en-IN" dirty="0"/>
              <a:t>genres can be prioritized</a:t>
            </a:r>
          </a:p>
          <a:p>
            <a:r>
              <a:rPr lang="en-IN" dirty="0"/>
              <a:t>This should be considered while artists working on genres as they are composing to be released according to the countries which are prioritized with respective popular genres in the country </a:t>
            </a:r>
          </a:p>
        </p:txBody>
      </p:sp>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B23D6DCC-D2EF-E875-4FBE-FDEDED6D2CEF}"/>
                  </a:ext>
                </a:extLst>
              </p:cNvPr>
              <p:cNvGraphicFramePr/>
              <p:nvPr>
                <p:extLst>
                  <p:ext uri="{D42A27DB-BD31-4B8C-83A1-F6EECF244321}">
                    <p14:modId xmlns:p14="http://schemas.microsoft.com/office/powerpoint/2010/main" val="3335923106"/>
                  </p:ext>
                </p:extLst>
              </p:nvPr>
            </p:nvGraphicFramePr>
            <p:xfrm>
              <a:off x="0" y="1358900"/>
              <a:ext cx="6997700" cy="560969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 name="Chart 6">
                <a:extLst>
                  <a:ext uri="{FF2B5EF4-FFF2-40B4-BE49-F238E27FC236}">
                    <a16:creationId xmlns:a16="http://schemas.microsoft.com/office/drawing/2014/main" id="{B23D6DCC-D2EF-E875-4FBE-FDEDED6D2CEF}"/>
                  </a:ext>
                </a:extLst>
              </p:cNvPr>
              <p:cNvPicPr>
                <a:picLocks noGrp="1" noRot="1" noChangeAspect="1" noMove="1" noResize="1" noEditPoints="1" noAdjustHandles="1" noChangeArrowheads="1" noChangeShapeType="1"/>
              </p:cNvPicPr>
              <p:nvPr/>
            </p:nvPicPr>
            <p:blipFill>
              <a:blip r:embed="rId4"/>
              <a:stretch>
                <a:fillRect/>
              </a:stretch>
            </p:blipFill>
            <p:spPr>
              <a:xfrm>
                <a:off x="0" y="1358900"/>
                <a:ext cx="6997700" cy="5609691"/>
              </a:xfrm>
              <a:prstGeom prst="rect">
                <a:avLst/>
              </a:prstGeom>
            </p:spPr>
          </p:pic>
        </mc:Fallback>
      </mc:AlternateContent>
    </p:spTree>
    <p:extLst>
      <p:ext uri="{BB962C8B-B14F-4D97-AF65-F5344CB8AC3E}">
        <p14:creationId xmlns:p14="http://schemas.microsoft.com/office/powerpoint/2010/main" val="2406953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19F2-648D-0025-790C-862FD51B3C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6C2998-5CF2-D22F-E6F8-352C5107FD42}"/>
              </a:ext>
            </a:extLst>
          </p:cNvPr>
          <p:cNvSpPr>
            <a:spLocks noGrp="1"/>
          </p:cNvSpPr>
          <p:nvPr>
            <p:ph type="title"/>
          </p:nvPr>
        </p:nvSpPr>
        <p:spPr>
          <a:xfrm>
            <a:off x="512571" y="0"/>
            <a:ext cx="10439401" cy="1617017"/>
          </a:xfrm>
        </p:spPr>
        <p:txBody>
          <a:bodyPr/>
          <a:lstStyle/>
          <a:p>
            <a:r>
              <a:rPr lang="en-US" dirty="0"/>
              <a:t>Customer purchasing </a:t>
            </a:r>
            <a:r>
              <a:rPr lang="en-IN" dirty="0"/>
              <a:t>behaviour </a:t>
            </a:r>
            <a:endParaRPr lang="en-US" dirty="0"/>
          </a:p>
        </p:txBody>
      </p:sp>
      <p:sp>
        <p:nvSpPr>
          <p:cNvPr id="4" name="Content Placeholder 3">
            <a:extLst>
              <a:ext uri="{FF2B5EF4-FFF2-40B4-BE49-F238E27FC236}">
                <a16:creationId xmlns:a16="http://schemas.microsoft.com/office/drawing/2014/main" id="{25D3515E-1FFF-66FE-9E30-3ED11E58B72E}"/>
              </a:ext>
            </a:extLst>
          </p:cNvPr>
          <p:cNvSpPr>
            <a:spLocks noGrp="1"/>
          </p:cNvSpPr>
          <p:nvPr>
            <p:ph sz="quarter" idx="11"/>
          </p:nvPr>
        </p:nvSpPr>
        <p:spPr>
          <a:xfrm>
            <a:off x="6870700" y="1358899"/>
            <a:ext cx="5321300" cy="5609691"/>
          </a:xfrm>
        </p:spPr>
        <p:txBody>
          <a:bodyPr>
            <a:normAutofit fontScale="92500" lnSpcReduction="10000"/>
          </a:bodyPr>
          <a:lstStyle/>
          <a:p>
            <a:pPr marL="0" indent="0">
              <a:buNone/>
            </a:pPr>
            <a:r>
              <a:rPr lang="en-US" b="1" dirty="0"/>
              <a:t>Insights</a:t>
            </a:r>
          </a:p>
          <a:p>
            <a:pPr lvl="0"/>
            <a:r>
              <a:rPr lang="en-GB" dirty="0"/>
              <a:t>Customers in </a:t>
            </a:r>
            <a:r>
              <a:rPr lang="en-GB" b="1" dirty="0"/>
              <a:t>Czech Republic, Ireland, and Spain</a:t>
            </a:r>
            <a:r>
              <a:rPr lang="en-GB" dirty="0"/>
              <a:t> spend the most on average.</a:t>
            </a:r>
            <a:endParaRPr lang="en-US" dirty="0"/>
          </a:p>
          <a:p>
            <a:pPr lvl="0"/>
            <a:r>
              <a:rPr lang="en-GB" b="1" dirty="0"/>
              <a:t>India and Brazil </a:t>
            </a:r>
            <a:r>
              <a:rPr lang="en-GB" dirty="0"/>
              <a:t>are considered as </a:t>
            </a:r>
            <a:r>
              <a:rPr lang="en-IN" dirty="0"/>
              <a:t>emerging as the revenue is being generated from these countries are gradually increasing</a:t>
            </a:r>
            <a:endParaRPr lang="en-US" dirty="0"/>
          </a:p>
          <a:p>
            <a:pPr lvl="0"/>
            <a:r>
              <a:rPr lang="en-GB" b="1" dirty="0"/>
              <a:t>Argentina</a:t>
            </a:r>
            <a:r>
              <a:rPr lang="en-GB" dirty="0"/>
              <a:t>, </a:t>
            </a:r>
            <a:r>
              <a:rPr lang="en-GB" b="1" dirty="0"/>
              <a:t>Denmark</a:t>
            </a:r>
            <a:r>
              <a:rPr lang="en-GB" dirty="0"/>
              <a:t>, and </a:t>
            </a:r>
            <a:r>
              <a:rPr lang="en-GB" b="1" dirty="0"/>
              <a:t>Italy</a:t>
            </a:r>
            <a:r>
              <a:rPr lang="en-GB" dirty="0"/>
              <a:t> have customers spending the least.</a:t>
            </a:r>
          </a:p>
          <a:p>
            <a:r>
              <a:rPr lang="en-IN" b="1" dirty="0"/>
              <a:t>Recommendation:</a:t>
            </a:r>
          </a:p>
          <a:p>
            <a:pPr lvl="0"/>
            <a:r>
              <a:rPr lang="en-GB" dirty="0"/>
              <a:t>Start rolling out the offers to the customers falling under New category or annual packages with offers to convert them into Long-Term Category</a:t>
            </a:r>
            <a:endParaRPr lang="en-IN" dirty="0"/>
          </a:p>
          <a:p>
            <a:pPr lvl="0"/>
            <a:r>
              <a:rPr lang="en-GB" dirty="0"/>
              <a:t>Referrals can be used and once the reference is used some membership points can be provided for both old &amp; new customers to keep them engaging by adding some perks &amp; benefits which can be used for next purchase or any coupons for shopping can be used.</a:t>
            </a:r>
            <a:endParaRPr lang="en-IN" dirty="0"/>
          </a:p>
          <a:p>
            <a:endParaRPr lang="en-IN" dirty="0"/>
          </a:p>
        </p:txBody>
      </p:sp>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E8B2AE4B-D41E-C3EC-2811-008E61748041}"/>
                  </a:ext>
                </a:extLst>
              </p:cNvPr>
              <p:cNvGraphicFramePr/>
              <p:nvPr/>
            </p:nvGraphicFramePr>
            <p:xfrm>
              <a:off x="0" y="1358900"/>
              <a:ext cx="6997700" cy="5609691"/>
            </p:xfrm>
            <a:graphic>
              <a:graphicData uri="http://schemas.microsoft.com/office/drawing/2014/chartex">
                <cx:chart xmlns:cx="http://schemas.microsoft.com/office/drawing/2014/chartex" xmlns:r="http://schemas.openxmlformats.org/officeDocument/2006/relationships" r:id="rId3"/>
              </a:graphicData>
            </a:graphic>
          </p:graphicFrame>
        </mc:Choice>
        <mc:Fallback xmlns="">
          <p:pic>
            <p:nvPicPr>
              <p:cNvPr id="7" name="Chart 6">
                <a:extLst>
                  <a:ext uri="{FF2B5EF4-FFF2-40B4-BE49-F238E27FC236}">
                    <a16:creationId xmlns:a16="http://schemas.microsoft.com/office/drawing/2014/main" id="{E8B2AE4B-D41E-C3EC-2811-008E61748041}"/>
                  </a:ext>
                </a:extLst>
              </p:cNvPr>
              <p:cNvPicPr>
                <a:picLocks noGrp="1" noRot="1" noChangeAspect="1" noMove="1" noResize="1" noEditPoints="1" noAdjustHandles="1" noChangeArrowheads="1" noChangeShapeType="1"/>
              </p:cNvPicPr>
              <p:nvPr/>
            </p:nvPicPr>
            <p:blipFill>
              <a:blip r:embed="rId4"/>
              <a:stretch>
                <a:fillRect/>
              </a:stretch>
            </p:blipFill>
            <p:spPr>
              <a:xfrm>
                <a:off x="0" y="1358900"/>
                <a:ext cx="6997700" cy="5609691"/>
              </a:xfrm>
              <a:prstGeom prst="rect">
                <a:avLst/>
              </a:prstGeom>
            </p:spPr>
          </p:pic>
        </mc:Fallback>
      </mc:AlternateContent>
    </p:spTree>
    <p:extLst>
      <p:ext uri="{BB962C8B-B14F-4D97-AF65-F5344CB8AC3E}">
        <p14:creationId xmlns:p14="http://schemas.microsoft.com/office/powerpoint/2010/main" val="448305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EAA13-E02F-EB47-E510-E3F48A95F847}"/>
              </a:ext>
            </a:extLst>
          </p:cNvPr>
          <p:cNvSpPr>
            <a:spLocks noGrp="1"/>
          </p:cNvSpPr>
          <p:nvPr>
            <p:ph type="title"/>
          </p:nvPr>
        </p:nvSpPr>
        <p:spPr>
          <a:xfrm>
            <a:off x="916385" y="315532"/>
            <a:ext cx="5179615" cy="1448747"/>
          </a:xfrm>
        </p:spPr>
        <p:txBody>
          <a:bodyPr/>
          <a:lstStyle/>
          <a:p>
            <a:r>
              <a:rPr lang="en-US" dirty="0"/>
              <a:t>Growth strategy</a:t>
            </a:r>
          </a:p>
        </p:txBody>
      </p:sp>
      <p:sp>
        <p:nvSpPr>
          <p:cNvPr id="3" name="Content Placeholder 2">
            <a:extLst>
              <a:ext uri="{FF2B5EF4-FFF2-40B4-BE49-F238E27FC236}">
                <a16:creationId xmlns:a16="http://schemas.microsoft.com/office/drawing/2014/main" id="{05E26637-007F-EC9E-F644-AAFBA0900F3C}"/>
              </a:ext>
            </a:extLst>
          </p:cNvPr>
          <p:cNvSpPr>
            <a:spLocks noGrp="1"/>
          </p:cNvSpPr>
          <p:nvPr>
            <p:ph sz="quarter" idx="10"/>
          </p:nvPr>
        </p:nvSpPr>
        <p:spPr>
          <a:xfrm>
            <a:off x="495300" y="1341324"/>
            <a:ext cx="6654800" cy="4526075"/>
          </a:xfrm>
        </p:spPr>
        <p:txBody>
          <a:bodyPr>
            <a:normAutofit/>
          </a:bodyPr>
          <a:lstStyle/>
          <a:p>
            <a:pPr marL="0" indent="0">
              <a:buNone/>
            </a:pPr>
            <a:r>
              <a:rPr lang="en-US" b="1" dirty="0"/>
              <a:t>Recommendations:</a:t>
            </a:r>
          </a:p>
          <a:p>
            <a:r>
              <a:rPr lang="en-US" dirty="0"/>
              <a:t>As there is much churn rate indicating the customers are likely to not be renew their purchases</a:t>
            </a:r>
          </a:p>
          <a:p>
            <a:r>
              <a:rPr lang="en-US" dirty="0"/>
              <a:t>The seasonal discounts can be provided or </a:t>
            </a:r>
            <a:r>
              <a:rPr lang="en-IN" dirty="0"/>
              <a:t>quarterly or annually to keep the customers engaging</a:t>
            </a:r>
          </a:p>
          <a:p>
            <a:r>
              <a:rPr lang="en-IN" dirty="0"/>
              <a:t>As revenue is concerned the artists can focus on composing the albums and countries that top genre is likely similar to keep them engaging and market of the genre which will increase the revenue </a:t>
            </a:r>
            <a:endParaRPr lang="en-US" dirty="0"/>
          </a:p>
        </p:txBody>
      </p:sp>
      <p:pic>
        <p:nvPicPr>
          <p:cNvPr id="18" name="Picture Placeholder 17" descr="Two people looking at their phones">
            <a:extLst>
              <a:ext uri="{FF2B5EF4-FFF2-40B4-BE49-F238E27FC236}">
                <a16:creationId xmlns:a16="http://schemas.microsoft.com/office/drawing/2014/main" id="{1609D79A-E8EF-302E-E8CA-07C644CE0E0F}"/>
              </a:ext>
            </a:extLst>
          </p:cNvPr>
          <p:cNvPicPr>
            <a:picLocks noGrp="1" noChangeAspect="1"/>
          </p:cNvPicPr>
          <p:nvPr>
            <p:ph type="pic" sz="quarter" idx="11"/>
          </p:nvPr>
        </p:nvPicPr>
        <p:blipFill>
          <a:blip r:embed="rId3"/>
          <a:srcRect l="81" r="81"/>
          <a:stretch/>
        </p:blipFill>
        <p:spPr>
          <a:xfrm>
            <a:off x="6076950" y="0"/>
            <a:ext cx="6115050" cy="6868886"/>
          </a:xfrm>
        </p:spPr>
      </p:pic>
    </p:spTree>
    <p:extLst>
      <p:ext uri="{BB962C8B-B14F-4D97-AF65-F5344CB8AC3E}">
        <p14:creationId xmlns:p14="http://schemas.microsoft.com/office/powerpoint/2010/main" val="1517447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ECED9-3D31-C7EF-C4E5-0D218F611807}"/>
              </a:ext>
            </a:extLst>
          </p:cNvPr>
          <p:cNvSpPr>
            <a:spLocks noGrp="1"/>
          </p:cNvSpPr>
          <p:nvPr>
            <p:ph type="title"/>
          </p:nvPr>
        </p:nvSpPr>
        <p:spPr>
          <a:xfrm>
            <a:off x="694945" y="0"/>
            <a:ext cx="10354052" cy="1209765"/>
          </a:xfrm>
        </p:spPr>
        <p:txBody>
          <a:bodyPr/>
          <a:lstStyle/>
          <a:p>
            <a:r>
              <a:rPr lang="en-US" dirty="0"/>
              <a:t>Conclusion</a:t>
            </a:r>
          </a:p>
        </p:txBody>
      </p:sp>
      <p:sp>
        <p:nvSpPr>
          <p:cNvPr id="10" name="Content Placeholder 2">
            <a:extLst>
              <a:ext uri="{FF2B5EF4-FFF2-40B4-BE49-F238E27FC236}">
                <a16:creationId xmlns:a16="http://schemas.microsoft.com/office/drawing/2014/main" id="{BC621CF3-1C05-43E1-CAE8-7FE8671CB802}"/>
              </a:ext>
            </a:extLst>
          </p:cNvPr>
          <p:cNvSpPr txBox="1">
            <a:spLocks/>
          </p:cNvSpPr>
          <p:nvPr/>
        </p:nvSpPr>
        <p:spPr>
          <a:xfrm>
            <a:off x="495300" y="1341324"/>
            <a:ext cx="10083800" cy="45260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p:txBody>
      </p:sp>
      <p:sp>
        <p:nvSpPr>
          <p:cNvPr id="12" name="TextBox 11">
            <a:extLst>
              <a:ext uri="{FF2B5EF4-FFF2-40B4-BE49-F238E27FC236}">
                <a16:creationId xmlns:a16="http://schemas.microsoft.com/office/drawing/2014/main" id="{EB3D4EE9-F340-22B9-9CD4-EDE2B4D8BB48}"/>
              </a:ext>
            </a:extLst>
          </p:cNvPr>
          <p:cNvSpPr txBox="1"/>
          <p:nvPr/>
        </p:nvSpPr>
        <p:spPr>
          <a:xfrm>
            <a:off x="694945" y="990601"/>
            <a:ext cx="11001755" cy="5324535"/>
          </a:xfrm>
          <a:prstGeom prst="rect">
            <a:avLst/>
          </a:prstGeom>
          <a:noFill/>
        </p:spPr>
        <p:txBody>
          <a:bodyPr wrap="square">
            <a:spAutoFit/>
          </a:bodyPr>
          <a:lstStyle/>
          <a:p>
            <a:r>
              <a:rPr lang="en-US" sz="2000" b="1" dirty="0"/>
              <a:t>Major Revenue Sources:</a:t>
            </a:r>
          </a:p>
          <a:p>
            <a:pPr marL="285750" indent="-285750">
              <a:buFont typeface="Arial" panose="020B0604020202020204" pitchFamily="34" charset="0"/>
              <a:buChar char="•"/>
            </a:pPr>
            <a:r>
              <a:rPr lang="en-US" sz="2000" dirty="0"/>
              <a:t>The majority of revenue is generated from the USA, Brazil, and Canada.</a:t>
            </a:r>
          </a:p>
          <a:p>
            <a:r>
              <a:rPr lang="en-US" sz="2000" b="1" dirty="0"/>
              <a:t>Top Performing Genres:</a:t>
            </a:r>
          </a:p>
          <a:p>
            <a:pPr marL="342900" indent="-342900">
              <a:buFont typeface="Arial" panose="020B0604020202020204" pitchFamily="34" charset="0"/>
              <a:buChar char="•"/>
            </a:pPr>
            <a:r>
              <a:rPr lang="en-US" sz="2000" dirty="0"/>
              <a:t>Rock and Metal emerge as the most popular genres and should be prioritized in promotional strategies.</a:t>
            </a:r>
          </a:p>
          <a:p>
            <a:r>
              <a:rPr lang="en-US" sz="2000" b="1" dirty="0"/>
              <a:t>Customer Engagement:</a:t>
            </a:r>
          </a:p>
          <a:p>
            <a:pPr marL="342900" indent="-342900">
              <a:buFont typeface="Arial" panose="020B0604020202020204" pitchFamily="34" charset="0"/>
              <a:buChar char="•"/>
            </a:pPr>
            <a:r>
              <a:rPr lang="en-US" sz="2000" dirty="0"/>
              <a:t>Approximately 29% of customers have not made recent purchases, highlighting the need for timely re-engagement initiatives.</a:t>
            </a:r>
          </a:p>
          <a:p>
            <a:r>
              <a:rPr lang="en-US" sz="2000" b="1" dirty="0"/>
              <a:t>Churn Challenges:</a:t>
            </a:r>
          </a:p>
          <a:p>
            <a:pPr marL="342900" indent="-342900">
              <a:buFont typeface="Arial" panose="020B0604020202020204" pitchFamily="34" charset="0"/>
              <a:buChar char="•"/>
            </a:pPr>
            <a:r>
              <a:rPr lang="en-US" sz="2000" dirty="0"/>
              <a:t>Countries such as Germany and Norway exhibit higher churn rates, indicating potential areas for targeted retention efforts.</a:t>
            </a:r>
          </a:p>
          <a:p>
            <a:r>
              <a:rPr lang="en-US" sz="2000" b="1" dirty="0"/>
              <a:t>Retention of High-Value Customers:</a:t>
            </a:r>
          </a:p>
          <a:p>
            <a:pPr marL="342900" indent="-342900">
              <a:buFont typeface="Arial" panose="020B0604020202020204" pitchFamily="34" charset="0"/>
              <a:buChar char="•"/>
            </a:pPr>
            <a:r>
              <a:rPr lang="en-US" sz="2000" dirty="0"/>
              <a:t>High-spending customers are not consistently retained, suggesting improvements are needed in loyalty and rewards programs.</a:t>
            </a:r>
          </a:p>
          <a:p>
            <a:r>
              <a:rPr lang="en-US" sz="2000" b="1" dirty="0"/>
              <a:t>Need for Personalization:</a:t>
            </a:r>
          </a:p>
          <a:p>
            <a:pPr marL="342900" indent="-342900">
              <a:buFont typeface="Arial" panose="020B0604020202020204" pitchFamily="34" charset="0"/>
              <a:buChar char="•"/>
            </a:pPr>
            <a:r>
              <a:rPr lang="en-US" sz="2000" dirty="0"/>
              <a:t>Personalized and region-specific marketing campaigns are essential to remain competitive in the physical music market.</a:t>
            </a:r>
          </a:p>
        </p:txBody>
      </p:sp>
    </p:spTree>
    <p:extLst>
      <p:ext uri="{BB962C8B-B14F-4D97-AF65-F5344CB8AC3E}">
        <p14:creationId xmlns:p14="http://schemas.microsoft.com/office/powerpoint/2010/main" val="23235007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7B52831-0916-294C-0ACB-9774B9805D9B}"/>
              </a:ext>
              <a:ext uri="{C183D7F6-B498-43B3-948B-1728B52AA6E4}">
                <adec:decorative xmlns:adec="http://schemas.microsoft.com/office/drawing/2017/decorative" val="1"/>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4151" r="18577"/>
          <a:stretch/>
        </p:blipFill>
        <p:spPr>
          <a:xfrm flipH="1">
            <a:off x="0" y="0"/>
            <a:ext cx="5181600" cy="6858000"/>
          </a:xfrm>
          <a:prstGeom prst="rect">
            <a:avLst/>
          </a:prstGeom>
        </p:spPr>
      </p:pic>
      <p:sp>
        <p:nvSpPr>
          <p:cNvPr id="7" name="Title 6">
            <a:extLst>
              <a:ext uri="{FF2B5EF4-FFF2-40B4-BE49-F238E27FC236}">
                <a16:creationId xmlns:a16="http://schemas.microsoft.com/office/drawing/2014/main" id="{E82E216E-9EE0-9D3F-D692-083F575A3D04}"/>
              </a:ext>
            </a:extLst>
          </p:cNvPr>
          <p:cNvSpPr>
            <a:spLocks noGrp="1"/>
          </p:cNvSpPr>
          <p:nvPr>
            <p:ph type="title"/>
          </p:nvPr>
        </p:nvSpPr>
        <p:spPr>
          <a:xfrm>
            <a:off x="6091515" y="2781300"/>
            <a:ext cx="5057104" cy="1217774"/>
          </a:xfrm>
        </p:spPr>
        <p:txBody>
          <a:bodyPr>
            <a:normAutofit/>
          </a:bodyPr>
          <a:lstStyle/>
          <a:p>
            <a:r>
              <a:rPr lang="en-US" sz="6000" b="1" dirty="0">
                <a:ln>
                  <a:solidFill>
                    <a:schemeClr val="accent4"/>
                  </a:solidFill>
                </a:ln>
              </a:rPr>
              <a:t>Thank you</a:t>
            </a:r>
          </a:p>
        </p:txBody>
      </p:sp>
    </p:spTree>
    <p:extLst>
      <p:ext uri="{BB962C8B-B14F-4D97-AF65-F5344CB8AC3E}">
        <p14:creationId xmlns:p14="http://schemas.microsoft.com/office/powerpoint/2010/main" val="769932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7D97E7-D78B-F0A6-5900-9AF3D981C5F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E7C4953-6CFB-CA87-DAE1-E54106EBA201}"/>
              </a:ext>
            </a:extLst>
          </p:cNvPr>
          <p:cNvSpPr>
            <a:spLocks noGrp="1"/>
          </p:cNvSpPr>
          <p:nvPr>
            <p:ph type="title"/>
          </p:nvPr>
        </p:nvSpPr>
        <p:spPr>
          <a:xfrm>
            <a:off x="914400" y="36133"/>
            <a:ext cx="5181600" cy="1335467"/>
          </a:xfrm>
        </p:spPr>
        <p:txBody>
          <a:bodyPr/>
          <a:lstStyle/>
          <a:p>
            <a:r>
              <a:rPr lang="en-US" dirty="0"/>
              <a:t>Company Overview </a:t>
            </a:r>
          </a:p>
        </p:txBody>
      </p:sp>
      <p:sp>
        <p:nvSpPr>
          <p:cNvPr id="7" name="Content Placeholder 3">
            <a:extLst>
              <a:ext uri="{FF2B5EF4-FFF2-40B4-BE49-F238E27FC236}">
                <a16:creationId xmlns:a16="http://schemas.microsoft.com/office/drawing/2014/main" id="{6C6FFA0B-9674-D9C7-4E77-F8EFD385CFCB}"/>
              </a:ext>
            </a:extLst>
          </p:cNvPr>
          <p:cNvSpPr txBox="1">
            <a:spLocks/>
          </p:cNvSpPr>
          <p:nvPr/>
        </p:nvSpPr>
        <p:spPr>
          <a:xfrm>
            <a:off x="621541" y="1371600"/>
            <a:ext cx="6184900" cy="41322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Established in 1995, Chinook Music Service has been North Central Washington’s number one source for music instruments, accessories, band and orchestra rentals and repairs. </a:t>
            </a:r>
          </a:p>
          <a:p>
            <a:r>
              <a:rPr lang="en-US" sz="1800" dirty="0"/>
              <a:t>Our experienced, professional staff is dedicated to providing the highest level of support and product knowledge. </a:t>
            </a:r>
          </a:p>
          <a:p>
            <a:r>
              <a:rPr lang="en-US" sz="1800" dirty="0"/>
              <a:t>From school music programs to rock and roll bands, we are here to satisfy every need. Stop by and see how we can help you grow your skills and enjoy the many benefits of making music!</a:t>
            </a:r>
          </a:p>
          <a:p>
            <a:r>
              <a:rPr lang="en-US" sz="1800" dirty="0"/>
              <a:t>The Chinook Music Store Database which is used to provide the insights &amp; </a:t>
            </a:r>
            <a:r>
              <a:rPr lang="en-IN" sz="1800" dirty="0"/>
              <a:t>recommendations</a:t>
            </a:r>
          </a:p>
          <a:p>
            <a:r>
              <a:rPr lang="en-US" sz="1800" dirty="0"/>
              <a:t>Please Visit: https://chinookmusic.com/about-us/</a:t>
            </a:r>
          </a:p>
        </p:txBody>
      </p:sp>
      <mc:AlternateContent xmlns:mc="http://schemas.openxmlformats.org/markup-compatibility/2006">
        <mc:Choice xmlns:am3d="http://schemas.microsoft.com/office/drawing/2017/model3d" Requires="am3d">
          <p:graphicFrame>
            <p:nvGraphicFramePr>
              <p:cNvPr id="12" name="3D Model 11" descr="Headphones">
                <a:extLst>
                  <a:ext uri="{FF2B5EF4-FFF2-40B4-BE49-F238E27FC236}">
                    <a16:creationId xmlns:a16="http://schemas.microsoft.com/office/drawing/2014/main" id="{FCCE0178-C964-9F3B-F207-31638C314F6D}"/>
                  </a:ext>
                </a:extLst>
              </p:cNvPr>
              <p:cNvGraphicFramePr>
                <a:graphicFrameLocks noChangeAspect="1"/>
              </p:cNvGraphicFramePr>
              <p:nvPr>
                <p:extLst>
                  <p:ext uri="{D42A27DB-BD31-4B8C-83A1-F6EECF244321}">
                    <p14:modId xmlns:p14="http://schemas.microsoft.com/office/powerpoint/2010/main" val="1583665741"/>
                  </p:ext>
                </p:extLst>
              </p:nvPr>
            </p:nvGraphicFramePr>
            <p:xfrm>
              <a:off x="8407773" y="2945766"/>
              <a:ext cx="3784227" cy="3912234"/>
            </p:xfrm>
            <a:graphic>
              <a:graphicData uri="http://schemas.microsoft.com/office/drawing/2017/model3d">
                <am3d:model3d r:embed="rId3">
                  <am3d:spPr>
                    <a:xfrm>
                      <a:off x="0" y="0"/>
                      <a:ext cx="3784227" cy="3912234"/>
                    </a:xfrm>
                    <a:prstGeom prst="rect">
                      <a:avLst/>
                    </a:prstGeom>
                  </am3d:spPr>
                  <am3d:camera>
                    <am3d:pos x="0" y="0" z="66794647"/>
                    <am3d:up dx="0" dy="36000000" dz="0"/>
                    <am3d:lookAt x="0" y="0" z="0"/>
                    <am3d:perspective fov="2700000"/>
                  </am3d:camera>
                  <am3d:trans>
                    <am3d:meterPerModelUnit n="2266747" d="1000000"/>
                    <am3d:preTrans dx="-255008" dy="-6123003" dz="-360654"/>
                    <am3d:scale>
                      <am3d:sx n="1000000" d="1000000"/>
                      <am3d:sy n="1000000" d="1000000"/>
                      <am3d:sz n="1000000" d="1000000"/>
                    </am3d:scale>
                    <am3d:rot ax="3957329" ay="919108" az="1837857"/>
                    <am3d:postTrans dx="0" dy="0" dz="0"/>
                  </am3d:trans>
                  <am3d:raster rName="Office3DRenderer" rVer="16.0.8326">
                    <am3d:blip r:embed="rId4"/>
                  </am3d:raster>
                  <am3d:objViewport viewportSz="442426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 name="3D Model 11" descr="Headphones">
                <a:extLst>
                  <a:ext uri="{FF2B5EF4-FFF2-40B4-BE49-F238E27FC236}">
                    <a16:creationId xmlns:a16="http://schemas.microsoft.com/office/drawing/2014/main" id="{FCCE0178-C964-9F3B-F207-31638C314F6D}"/>
                  </a:ext>
                </a:extLst>
              </p:cNvPr>
              <p:cNvPicPr>
                <a:picLocks noGrp="1" noRot="1" noChangeAspect="1" noMove="1" noResize="1" noEditPoints="1" noAdjustHandles="1" noChangeArrowheads="1" noChangeShapeType="1" noCrop="1"/>
              </p:cNvPicPr>
              <p:nvPr/>
            </p:nvPicPr>
            <p:blipFill>
              <a:blip r:embed="rId4"/>
              <a:stretch>
                <a:fillRect/>
              </a:stretch>
            </p:blipFill>
            <p:spPr>
              <a:xfrm>
                <a:off x="8407773" y="2945766"/>
                <a:ext cx="3784227" cy="3912234"/>
              </a:xfrm>
              <a:prstGeom prst="rect">
                <a:avLst/>
              </a:prstGeom>
            </p:spPr>
          </p:pic>
        </mc:Fallback>
      </mc:AlternateContent>
    </p:spTree>
    <p:extLst>
      <p:ext uri="{BB962C8B-B14F-4D97-AF65-F5344CB8AC3E}">
        <p14:creationId xmlns:p14="http://schemas.microsoft.com/office/powerpoint/2010/main" val="40465521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E4F0B-A6EB-861C-1C34-CAA9BDE47858}"/>
              </a:ext>
            </a:extLst>
          </p:cNvPr>
          <p:cNvSpPr>
            <a:spLocks noGrp="1"/>
          </p:cNvSpPr>
          <p:nvPr>
            <p:ph type="title"/>
          </p:nvPr>
        </p:nvSpPr>
        <p:spPr/>
        <p:txBody>
          <a:bodyPr/>
          <a:lstStyle/>
          <a:p>
            <a:r>
              <a:rPr lang="en-US" sz="3200" dirty="0"/>
              <a:t>Problem </a:t>
            </a:r>
            <a:r>
              <a:rPr lang="en-IN" sz="3200" dirty="0"/>
              <a:t>Statement </a:t>
            </a:r>
            <a:endParaRPr lang="en-US" sz="3200" dirty="0"/>
          </a:p>
        </p:txBody>
      </p:sp>
      <p:sp>
        <p:nvSpPr>
          <p:cNvPr id="3" name="Content Placeholder 2">
            <a:extLst>
              <a:ext uri="{FF2B5EF4-FFF2-40B4-BE49-F238E27FC236}">
                <a16:creationId xmlns:a16="http://schemas.microsoft.com/office/drawing/2014/main" id="{59F97739-E0DF-24F3-7886-013A799A52C3}"/>
              </a:ext>
            </a:extLst>
          </p:cNvPr>
          <p:cNvSpPr>
            <a:spLocks noGrp="1"/>
          </p:cNvSpPr>
          <p:nvPr>
            <p:ph sz="quarter" idx="10"/>
          </p:nvPr>
        </p:nvSpPr>
        <p:spPr>
          <a:xfrm>
            <a:off x="914398" y="2011363"/>
            <a:ext cx="8521701" cy="4155757"/>
          </a:xfrm>
        </p:spPr>
        <p:txBody>
          <a:bodyPr>
            <a:normAutofit/>
          </a:bodyPr>
          <a:lstStyle/>
          <a:p>
            <a:pPr marL="0" indent="0">
              <a:buNone/>
            </a:pPr>
            <a:r>
              <a:rPr lang="en-US" sz="2400" dirty="0"/>
              <a:t>You are hired as a data analyst at Chinook, and your objective is to analyze music record sales data to gain insights and make recommendations for the company's strategy in the physical music market</a:t>
            </a:r>
            <a:endParaRPr lang="en-US" sz="2400" cap="none" dirty="0">
              <a:cs typeface="Calibri"/>
            </a:endParaRPr>
          </a:p>
        </p:txBody>
      </p:sp>
    </p:spTree>
    <p:extLst>
      <p:ext uri="{BB962C8B-B14F-4D97-AF65-F5344CB8AC3E}">
        <p14:creationId xmlns:p14="http://schemas.microsoft.com/office/powerpoint/2010/main" val="5416580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0B352-7C1F-94CC-FF28-F9B892F466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3DCF48-E3CE-39EB-8ACE-93621F7D808F}"/>
              </a:ext>
            </a:extLst>
          </p:cNvPr>
          <p:cNvSpPr>
            <a:spLocks noGrp="1"/>
          </p:cNvSpPr>
          <p:nvPr>
            <p:ph type="title"/>
          </p:nvPr>
        </p:nvSpPr>
        <p:spPr>
          <a:xfrm>
            <a:off x="698499" y="0"/>
            <a:ext cx="7273637" cy="1646555"/>
          </a:xfrm>
        </p:spPr>
        <p:txBody>
          <a:bodyPr/>
          <a:lstStyle/>
          <a:p>
            <a:r>
              <a:rPr lang="en-IN" sz="3200" dirty="0"/>
              <a:t>Database Schema</a:t>
            </a:r>
            <a:endParaRPr lang="en-US" sz="3200" dirty="0"/>
          </a:p>
        </p:txBody>
      </p:sp>
      <p:pic>
        <p:nvPicPr>
          <p:cNvPr id="5" name="Google Shape;79;p17">
            <a:extLst>
              <a:ext uri="{FF2B5EF4-FFF2-40B4-BE49-F238E27FC236}">
                <a16:creationId xmlns:a16="http://schemas.microsoft.com/office/drawing/2014/main" id="{BE9DB39E-2AFB-E205-8F8C-705B8E30E8C1}"/>
              </a:ext>
            </a:extLst>
          </p:cNvPr>
          <p:cNvPicPr preferRelativeResize="0"/>
          <p:nvPr/>
        </p:nvPicPr>
        <p:blipFill>
          <a:blip r:embed="rId3">
            <a:alphaModFix/>
          </a:blip>
          <a:stretch>
            <a:fillRect/>
          </a:stretch>
        </p:blipFill>
        <p:spPr>
          <a:xfrm>
            <a:off x="557024" y="1346200"/>
            <a:ext cx="9310876" cy="4876800"/>
          </a:xfrm>
          <a:prstGeom prst="rect">
            <a:avLst/>
          </a:prstGeom>
          <a:noFill/>
          <a:ln>
            <a:noFill/>
          </a:ln>
        </p:spPr>
      </p:pic>
    </p:spTree>
    <p:extLst>
      <p:ext uri="{BB962C8B-B14F-4D97-AF65-F5344CB8AC3E}">
        <p14:creationId xmlns:p14="http://schemas.microsoft.com/office/powerpoint/2010/main" val="32951294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6DC0FE-4317-C181-F058-6292F49F35EC}"/>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32D717D9-2156-D567-4299-F5FC3B45981F}"/>
              </a:ext>
            </a:extLst>
          </p:cNvPr>
          <p:cNvSpPr>
            <a:spLocks noGrp="1"/>
          </p:cNvSpPr>
          <p:nvPr>
            <p:ph type="title"/>
          </p:nvPr>
        </p:nvSpPr>
        <p:spPr/>
        <p:txBody>
          <a:bodyPr/>
          <a:lstStyle/>
          <a:p>
            <a:r>
              <a:rPr lang="en-IN" dirty="0"/>
              <a:t>Database overview &amp; Description</a:t>
            </a:r>
          </a:p>
        </p:txBody>
      </p:sp>
      <p:sp>
        <p:nvSpPr>
          <p:cNvPr id="12" name="Content Placeholder 2">
            <a:extLst>
              <a:ext uri="{FF2B5EF4-FFF2-40B4-BE49-F238E27FC236}">
                <a16:creationId xmlns:a16="http://schemas.microsoft.com/office/drawing/2014/main" id="{598D5488-DEFA-AD2C-2E74-BEE640C35FA6}"/>
              </a:ext>
            </a:extLst>
          </p:cNvPr>
          <p:cNvSpPr>
            <a:spLocks noGrp="1"/>
          </p:cNvSpPr>
          <p:nvPr>
            <p:ph sz="quarter" idx="10"/>
          </p:nvPr>
        </p:nvSpPr>
        <p:spPr>
          <a:xfrm>
            <a:off x="342898" y="1566863"/>
            <a:ext cx="10299702" cy="4300537"/>
          </a:xfrm>
        </p:spPr>
        <p:txBody>
          <a:bodyPr>
            <a:normAutofit fontScale="92500" lnSpcReduction="10000"/>
          </a:bodyPr>
          <a:lstStyle/>
          <a:p>
            <a:pPr marL="0" lvl="0" indent="0">
              <a:spcAft>
                <a:spcPts val="0"/>
              </a:spcAft>
              <a:buClr>
                <a:schemeClr val="dk1"/>
              </a:buClr>
              <a:buSzPct val="55000"/>
              <a:buNone/>
            </a:pPr>
            <a:r>
              <a:rPr lang="en-US" sz="2400" b="0" dirty="0">
                <a:solidFill>
                  <a:schemeClr val="dk1"/>
                </a:solidFill>
              </a:rPr>
              <a:t>customer:</a:t>
            </a:r>
          </a:p>
          <a:p>
            <a:pPr marL="457200" lvl="0" indent="-294054">
              <a:spcAft>
                <a:spcPts val="0"/>
              </a:spcAft>
              <a:buClr>
                <a:schemeClr val="dk1"/>
              </a:buClr>
              <a:buSzPct val="100000"/>
              <a:buChar char="●"/>
            </a:pPr>
            <a:r>
              <a:rPr lang="en-US" sz="2400" b="0" dirty="0" err="1">
                <a:solidFill>
                  <a:schemeClr val="dk1"/>
                </a:solidFill>
              </a:rPr>
              <a:t>customer_id</a:t>
            </a:r>
            <a:r>
              <a:rPr lang="en-US" sz="2400" b="0" dirty="0">
                <a:solidFill>
                  <a:schemeClr val="dk1"/>
                </a:solidFill>
              </a:rPr>
              <a:t>: Unique identifier assigned to each customer.</a:t>
            </a:r>
          </a:p>
          <a:p>
            <a:pPr marL="457200" lvl="0" indent="-294054">
              <a:spcAft>
                <a:spcPts val="0"/>
              </a:spcAft>
              <a:buClr>
                <a:schemeClr val="dk1"/>
              </a:buClr>
              <a:buSzPct val="100000"/>
              <a:buChar char="●"/>
            </a:pPr>
            <a:r>
              <a:rPr lang="en-US" sz="2400" b="0" dirty="0" err="1">
                <a:solidFill>
                  <a:schemeClr val="dk1"/>
                </a:solidFill>
              </a:rPr>
              <a:t>first_name</a:t>
            </a:r>
            <a:r>
              <a:rPr lang="en-US" sz="2400" b="0" dirty="0">
                <a:solidFill>
                  <a:schemeClr val="dk1"/>
                </a:solidFill>
              </a:rPr>
              <a:t>: The given name or first name of a customer.</a:t>
            </a:r>
          </a:p>
          <a:p>
            <a:pPr marL="457200" lvl="0" indent="-294054">
              <a:spcAft>
                <a:spcPts val="0"/>
              </a:spcAft>
              <a:buClr>
                <a:schemeClr val="dk1"/>
              </a:buClr>
              <a:buSzPct val="100000"/>
              <a:buChar char="●"/>
            </a:pPr>
            <a:r>
              <a:rPr lang="en-US" sz="2400" b="0" dirty="0" err="1">
                <a:solidFill>
                  <a:schemeClr val="dk1"/>
                </a:solidFill>
              </a:rPr>
              <a:t>last_name</a:t>
            </a:r>
            <a:r>
              <a:rPr lang="en-US" sz="2400" b="0" dirty="0">
                <a:solidFill>
                  <a:schemeClr val="dk1"/>
                </a:solidFill>
              </a:rPr>
              <a:t>: The surname or family name of a customer.</a:t>
            </a:r>
          </a:p>
          <a:p>
            <a:pPr marL="457200" lvl="0" indent="-294054">
              <a:spcAft>
                <a:spcPts val="0"/>
              </a:spcAft>
              <a:buClr>
                <a:schemeClr val="dk1"/>
              </a:buClr>
              <a:buSzPct val="100000"/>
              <a:buChar char="●"/>
            </a:pPr>
            <a:r>
              <a:rPr lang="en-US" sz="2400" b="0" dirty="0">
                <a:solidFill>
                  <a:schemeClr val="dk1"/>
                </a:solidFill>
              </a:rPr>
              <a:t>company: The name of the company associated with a customer.</a:t>
            </a:r>
          </a:p>
          <a:p>
            <a:pPr marL="457200" lvl="0" indent="-294054">
              <a:spcAft>
                <a:spcPts val="0"/>
              </a:spcAft>
              <a:buClr>
                <a:schemeClr val="dk1"/>
              </a:buClr>
              <a:buSzPct val="100000"/>
              <a:buChar char="●"/>
            </a:pPr>
            <a:r>
              <a:rPr lang="en-US" sz="2400" b="0" dirty="0">
                <a:solidFill>
                  <a:schemeClr val="dk1"/>
                </a:solidFill>
              </a:rPr>
              <a:t>address: The street address of a customer's location.</a:t>
            </a:r>
          </a:p>
          <a:p>
            <a:pPr marL="457200" lvl="0" indent="-294054">
              <a:spcAft>
                <a:spcPts val="0"/>
              </a:spcAft>
              <a:buClr>
                <a:schemeClr val="dk1"/>
              </a:buClr>
              <a:buSzPct val="100000"/>
              <a:buChar char="●"/>
            </a:pPr>
            <a:r>
              <a:rPr lang="en-US" sz="2400" b="0" dirty="0">
                <a:solidFill>
                  <a:schemeClr val="dk1"/>
                </a:solidFill>
              </a:rPr>
              <a:t>city: The city where a customer is located.</a:t>
            </a:r>
          </a:p>
          <a:p>
            <a:pPr marL="457200" lvl="0" indent="-294054">
              <a:spcAft>
                <a:spcPts val="0"/>
              </a:spcAft>
              <a:buClr>
                <a:schemeClr val="dk1"/>
              </a:buClr>
              <a:buSzPct val="100000"/>
              <a:buChar char="●"/>
            </a:pPr>
            <a:r>
              <a:rPr lang="en-US" sz="2400" b="0" dirty="0">
                <a:solidFill>
                  <a:schemeClr val="dk1"/>
                </a:solidFill>
              </a:rPr>
              <a:t>state: The state or province where a customer is located.</a:t>
            </a:r>
          </a:p>
          <a:p>
            <a:pPr marL="457200" lvl="0" indent="-294054">
              <a:spcAft>
                <a:spcPts val="0"/>
              </a:spcAft>
              <a:buClr>
                <a:schemeClr val="dk1"/>
              </a:buClr>
              <a:buSzPct val="100000"/>
              <a:buChar char="●"/>
            </a:pPr>
            <a:r>
              <a:rPr lang="en-US" sz="2400" b="0" dirty="0">
                <a:solidFill>
                  <a:schemeClr val="dk1"/>
                </a:solidFill>
              </a:rPr>
              <a:t>country: The country where a customer is located.</a:t>
            </a:r>
          </a:p>
          <a:p>
            <a:pPr marL="457200" lvl="0" indent="-294054">
              <a:spcAft>
                <a:spcPts val="0"/>
              </a:spcAft>
              <a:buClr>
                <a:schemeClr val="dk1"/>
              </a:buClr>
              <a:buSzPct val="100000"/>
              <a:buChar char="●"/>
            </a:pPr>
            <a:r>
              <a:rPr lang="en-US" sz="2400" b="0" dirty="0" err="1">
                <a:solidFill>
                  <a:schemeClr val="dk1"/>
                </a:solidFill>
              </a:rPr>
              <a:t>postal_code</a:t>
            </a:r>
            <a:r>
              <a:rPr lang="en-US" sz="2400" b="0" dirty="0">
                <a:solidFill>
                  <a:schemeClr val="dk1"/>
                </a:solidFill>
              </a:rPr>
              <a:t>: The postal or zip code of a customer's address.</a:t>
            </a:r>
          </a:p>
          <a:p>
            <a:pPr marL="457200" lvl="0" indent="-294054">
              <a:spcAft>
                <a:spcPts val="0"/>
              </a:spcAft>
              <a:buClr>
                <a:schemeClr val="dk1"/>
              </a:buClr>
              <a:buSzPct val="100000"/>
              <a:buChar char="●"/>
            </a:pPr>
            <a:r>
              <a:rPr lang="en-US" sz="2400" b="0" dirty="0">
                <a:solidFill>
                  <a:schemeClr val="dk1"/>
                </a:solidFill>
              </a:rPr>
              <a:t>phone: The phone number of a customer.</a:t>
            </a:r>
          </a:p>
          <a:p>
            <a:pPr marL="457200" lvl="0" indent="-294054">
              <a:spcAft>
                <a:spcPts val="0"/>
              </a:spcAft>
              <a:buClr>
                <a:schemeClr val="dk1"/>
              </a:buClr>
              <a:buSzPct val="100000"/>
              <a:buChar char="●"/>
            </a:pPr>
            <a:r>
              <a:rPr lang="en-US" sz="2400" b="0" dirty="0">
                <a:solidFill>
                  <a:schemeClr val="dk1"/>
                </a:solidFill>
              </a:rPr>
              <a:t>fax: The fax number associated with a customer.</a:t>
            </a:r>
          </a:p>
          <a:p>
            <a:pPr marL="457200" lvl="0" indent="-294054">
              <a:spcAft>
                <a:spcPts val="0"/>
              </a:spcAft>
              <a:buClr>
                <a:schemeClr val="dk1"/>
              </a:buClr>
              <a:buSzPct val="100000"/>
              <a:buChar char="●"/>
            </a:pPr>
            <a:r>
              <a:rPr lang="en-US" sz="2400" b="0" dirty="0">
                <a:solidFill>
                  <a:schemeClr val="dk1"/>
                </a:solidFill>
              </a:rPr>
              <a:t>email: The email address of a customer.</a:t>
            </a:r>
          </a:p>
          <a:p>
            <a:pPr marL="457200" lvl="0" indent="-294054">
              <a:spcAft>
                <a:spcPts val="0"/>
              </a:spcAft>
              <a:buClr>
                <a:schemeClr val="dk1"/>
              </a:buClr>
              <a:buSzPct val="100000"/>
              <a:buChar char="●"/>
            </a:pPr>
            <a:r>
              <a:rPr lang="en-US" sz="2400" b="0" dirty="0" err="1">
                <a:solidFill>
                  <a:schemeClr val="dk1"/>
                </a:solidFill>
              </a:rPr>
              <a:t>support_rep_id</a:t>
            </a:r>
            <a:r>
              <a:rPr lang="en-US" sz="2400" b="0" dirty="0">
                <a:solidFill>
                  <a:schemeClr val="dk1"/>
                </a:solidFill>
              </a:rPr>
              <a:t>: The employee ID of the support representative assigned to a customer.</a:t>
            </a:r>
          </a:p>
          <a:p>
            <a:pPr marL="0" lvl="0" indent="0">
              <a:spcAft>
                <a:spcPts val="0"/>
              </a:spcAft>
              <a:buClr>
                <a:schemeClr val="dk1"/>
              </a:buClr>
              <a:buSzPct val="61111"/>
              <a:buNone/>
            </a:pPr>
            <a:endParaRPr lang="en-US" b="0" dirty="0"/>
          </a:p>
          <a:p>
            <a:pPr marL="0" lvl="0" indent="0">
              <a:spcBef>
                <a:spcPts val="1200"/>
              </a:spcBef>
              <a:buNone/>
            </a:pPr>
            <a:endParaRPr lang="en-US" sz="2400" b="0" dirty="0"/>
          </a:p>
          <a:p>
            <a:pPr marL="0" indent="0">
              <a:buNone/>
            </a:pPr>
            <a:endParaRPr lang="en-US" sz="2400" b="0" cap="none" dirty="0">
              <a:cs typeface="Calibri"/>
            </a:endParaRPr>
          </a:p>
        </p:txBody>
      </p:sp>
    </p:spTree>
    <p:extLst>
      <p:ext uri="{BB962C8B-B14F-4D97-AF65-F5344CB8AC3E}">
        <p14:creationId xmlns:p14="http://schemas.microsoft.com/office/powerpoint/2010/main" val="34625635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78DF7C-E3EA-9117-8FFA-51FC69CC151A}"/>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0B10C76A-DE42-2BCF-A08E-4B6A286342BE}"/>
              </a:ext>
            </a:extLst>
          </p:cNvPr>
          <p:cNvSpPr>
            <a:spLocks noGrp="1"/>
          </p:cNvSpPr>
          <p:nvPr>
            <p:ph type="title"/>
          </p:nvPr>
        </p:nvSpPr>
        <p:spPr/>
        <p:txBody>
          <a:bodyPr/>
          <a:lstStyle/>
          <a:p>
            <a:r>
              <a:rPr lang="en-IN" dirty="0"/>
              <a:t>Database overview &amp; Description</a:t>
            </a:r>
          </a:p>
        </p:txBody>
      </p:sp>
      <p:pic>
        <p:nvPicPr>
          <p:cNvPr id="3" name="Picture 2">
            <a:extLst>
              <a:ext uri="{FF2B5EF4-FFF2-40B4-BE49-F238E27FC236}">
                <a16:creationId xmlns:a16="http://schemas.microsoft.com/office/drawing/2014/main" id="{6B8E219B-62F9-4682-B7C2-CB5EA8DB3C01}"/>
              </a:ext>
            </a:extLst>
          </p:cNvPr>
          <p:cNvPicPr>
            <a:picLocks noChangeAspect="1"/>
          </p:cNvPicPr>
          <p:nvPr/>
        </p:nvPicPr>
        <p:blipFill>
          <a:blip r:embed="rId3"/>
          <a:stretch>
            <a:fillRect/>
          </a:stretch>
        </p:blipFill>
        <p:spPr>
          <a:xfrm>
            <a:off x="625254" y="1587421"/>
            <a:ext cx="11262263" cy="4330779"/>
          </a:xfrm>
          <a:prstGeom prst="rect">
            <a:avLst/>
          </a:prstGeom>
        </p:spPr>
      </p:pic>
    </p:spTree>
    <p:extLst>
      <p:ext uri="{BB962C8B-B14F-4D97-AF65-F5344CB8AC3E}">
        <p14:creationId xmlns:p14="http://schemas.microsoft.com/office/powerpoint/2010/main" val="1535528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051F69-6B9E-7059-031C-E934B8C9AF94}"/>
            </a:ext>
          </a:extLst>
        </p:cNvPr>
        <p:cNvGrpSpPr/>
        <p:nvPr/>
      </p:nvGrpSpPr>
      <p:grpSpPr>
        <a:xfrm>
          <a:off x="0" y="0"/>
          <a:ext cx="0" cy="0"/>
          <a:chOff x="0" y="0"/>
          <a:chExt cx="0" cy="0"/>
        </a:xfrm>
      </p:grpSpPr>
      <p:sp>
        <p:nvSpPr>
          <p:cNvPr id="9" name="Title 8">
            <a:extLst>
              <a:ext uri="{FF2B5EF4-FFF2-40B4-BE49-F238E27FC236}">
                <a16:creationId xmlns:a16="http://schemas.microsoft.com/office/drawing/2014/main" id="{E88D9E54-E50D-8805-6C77-3EE425E5148E}"/>
              </a:ext>
            </a:extLst>
          </p:cNvPr>
          <p:cNvSpPr>
            <a:spLocks noGrp="1"/>
          </p:cNvSpPr>
          <p:nvPr>
            <p:ph type="title"/>
          </p:nvPr>
        </p:nvSpPr>
        <p:spPr/>
        <p:txBody>
          <a:bodyPr/>
          <a:lstStyle/>
          <a:p>
            <a:r>
              <a:rPr lang="en-IN" dirty="0"/>
              <a:t>Database overview &amp; Description</a:t>
            </a:r>
          </a:p>
        </p:txBody>
      </p:sp>
      <p:pic>
        <p:nvPicPr>
          <p:cNvPr id="3" name="Picture 2">
            <a:extLst>
              <a:ext uri="{FF2B5EF4-FFF2-40B4-BE49-F238E27FC236}">
                <a16:creationId xmlns:a16="http://schemas.microsoft.com/office/drawing/2014/main" id="{F09458C0-AAE2-C153-18A7-1982A9E20295}"/>
              </a:ext>
            </a:extLst>
          </p:cNvPr>
          <p:cNvPicPr>
            <a:picLocks noChangeAspect="1"/>
          </p:cNvPicPr>
          <p:nvPr/>
        </p:nvPicPr>
        <p:blipFill>
          <a:blip r:embed="rId3"/>
          <a:stretch>
            <a:fillRect/>
          </a:stretch>
        </p:blipFill>
        <p:spPr>
          <a:xfrm>
            <a:off x="1155698" y="1819219"/>
            <a:ext cx="10558891" cy="3056639"/>
          </a:xfrm>
          <a:prstGeom prst="rect">
            <a:avLst/>
          </a:prstGeom>
        </p:spPr>
      </p:pic>
      <p:sp>
        <p:nvSpPr>
          <p:cNvPr id="6" name="Google Shape;101;p20">
            <a:extLst>
              <a:ext uri="{FF2B5EF4-FFF2-40B4-BE49-F238E27FC236}">
                <a16:creationId xmlns:a16="http://schemas.microsoft.com/office/drawing/2014/main" id="{046D8AFE-B178-C522-674D-CAE42BC9DA7D}"/>
              </a:ext>
            </a:extLst>
          </p:cNvPr>
          <p:cNvSpPr txBox="1">
            <a:spLocks noGrp="1"/>
          </p:cNvSpPr>
          <p:nvPr>
            <p:ph sz="quarter" idx="10"/>
          </p:nvPr>
        </p:nvSpPr>
        <p:spPr>
          <a:xfrm>
            <a:off x="5410200" y="5994400"/>
            <a:ext cx="2057400" cy="433935"/>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GB" sz="1800" b="1">
                <a:solidFill>
                  <a:schemeClr val="dk2"/>
                </a:solidFill>
              </a:rPr>
              <a:t>Data Link: </a:t>
            </a:r>
            <a:r>
              <a:rPr lang="en-GB" sz="1800" b="1" u="sng">
                <a:solidFill>
                  <a:schemeClr val="hlink"/>
                </a:solidFill>
                <a:hlinkClick r:id="rId4"/>
              </a:rPr>
              <a:t>Link</a:t>
            </a:r>
            <a:endParaRPr/>
          </a:p>
        </p:txBody>
      </p:sp>
    </p:spTree>
    <p:extLst>
      <p:ext uri="{BB962C8B-B14F-4D97-AF65-F5344CB8AC3E}">
        <p14:creationId xmlns:p14="http://schemas.microsoft.com/office/powerpoint/2010/main" val="21485672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6FD5F-786B-1974-5F47-94CA02CFA6E5}"/>
              </a:ext>
            </a:extLst>
          </p:cNvPr>
          <p:cNvSpPr>
            <a:spLocks noGrp="1"/>
          </p:cNvSpPr>
          <p:nvPr>
            <p:ph type="title"/>
          </p:nvPr>
        </p:nvSpPr>
        <p:spPr>
          <a:xfrm>
            <a:off x="914400" y="2580640"/>
            <a:ext cx="5181600" cy="3368819"/>
          </a:xfrm>
        </p:spPr>
        <p:txBody>
          <a:bodyPr/>
          <a:lstStyle/>
          <a:p>
            <a:r>
              <a:rPr lang="en-US" dirty="0"/>
              <a:t>DATA Cleaning</a:t>
            </a:r>
          </a:p>
        </p:txBody>
      </p:sp>
    </p:spTree>
    <p:extLst>
      <p:ext uri="{BB962C8B-B14F-4D97-AF65-F5344CB8AC3E}">
        <p14:creationId xmlns:p14="http://schemas.microsoft.com/office/powerpoint/2010/main" val="4293742996"/>
      </p:ext>
    </p:extLst>
  </p:cSld>
  <p:clrMapOvr>
    <a:masterClrMapping/>
  </p:clrMapOvr>
</p:sld>
</file>

<file path=ppt/theme/theme1.xml><?xml version="1.0" encoding="utf-8"?>
<a:theme xmlns:a="http://schemas.openxmlformats.org/drawingml/2006/main" name="Custom">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22318419_win32_SL_V9" id="{8502042B-488E-4F33-AD20-77B40A1BC1AA}" vid="{A90C26AF-23CA-48C5-BFF9-84DC7B1C917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B045227-5724-4DBF-9712-031B1BFB2C3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B7B39BD0-040C-43BE-B0E4-512B09E8003F}">
  <ds:schemaRefs>
    <ds:schemaRef ds:uri="http://schemas.microsoft.com/sharepoint/v3/contenttype/forms"/>
  </ds:schemaRefs>
</ds:datastoreItem>
</file>

<file path=customXml/itemProps3.xml><?xml version="1.0" encoding="utf-8"?>
<ds:datastoreItem xmlns:ds="http://schemas.openxmlformats.org/officeDocument/2006/customXml" ds:itemID="{622457D9-12AC-4794-A05E-F1B90FCD8D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TM03090434[[fn=Wood Type]]</Template>
  <TotalTime>339</TotalTime>
  <Words>1879</Words>
  <Application>Microsoft Office PowerPoint</Application>
  <PresentationFormat>Widescreen</PresentationFormat>
  <Paragraphs>149</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Lato</vt:lpstr>
      <vt:lpstr>Tenorite</vt:lpstr>
      <vt:lpstr>Custom</vt:lpstr>
      <vt:lpstr>CHINOOK Project</vt:lpstr>
      <vt:lpstr>Agenda</vt:lpstr>
      <vt:lpstr>Company Overview </vt:lpstr>
      <vt:lpstr>Problem Statement </vt:lpstr>
      <vt:lpstr>Database Schema</vt:lpstr>
      <vt:lpstr>Database overview &amp; Description</vt:lpstr>
      <vt:lpstr>Database overview &amp; Description</vt:lpstr>
      <vt:lpstr>Database overview &amp; Description</vt:lpstr>
      <vt:lpstr>DATA Cleaning</vt:lpstr>
      <vt:lpstr>Database Cleaning</vt:lpstr>
      <vt:lpstr>Analysis of data</vt:lpstr>
      <vt:lpstr>Database Analysis</vt:lpstr>
      <vt:lpstr>Top 5 Customers for Top 5 countries</vt:lpstr>
      <vt:lpstr>Top Tracks</vt:lpstr>
      <vt:lpstr>Churn rate analysis</vt:lpstr>
      <vt:lpstr>Top selling genres across the countries</vt:lpstr>
      <vt:lpstr>Top selling genres across the countries</vt:lpstr>
      <vt:lpstr>Product Affinity -Albums purchased together</vt:lpstr>
      <vt:lpstr>Customer purchasing behaviour </vt:lpstr>
      <vt:lpstr>Customer purchasing behaviour </vt:lpstr>
      <vt:lpstr>Customer purchasing behaviour </vt:lpstr>
      <vt:lpstr>Growth strategy</vt:lpstr>
      <vt:lpstr>Conclusion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Mani Kanta</dc:creator>
  <cp:lastModifiedBy>Mani Kanta</cp:lastModifiedBy>
  <cp:revision>19</cp:revision>
  <dcterms:created xsi:type="dcterms:W3CDTF">2025-07-19T08:50:58Z</dcterms:created>
  <dcterms:modified xsi:type="dcterms:W3CDTF">2025-07-19T14:48:47Z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